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9"/>
  </p:notesMasterIdLst>
  <p:sldIdLst>
    <p:sldId id="330" r:id="rId2"/>
    <p:sldId id="256" r:id="rId3"/>
    <p:sldId id="313" r:id="rId4"/>
    <p:sldId id="303" r:id="rId5"/>
    <p:sldId id="259" r:id="rId6"/>
    <p:sldId id="306" r:id="rId7"/>
    <p:sldId id="307" r:id="rId8"/>
    <p:sldId id="260" r:id="rId9"/>
    <p:sldId id="310" r:id="rId10"/>
    <p:sldId id="261" r:id="rId11"/>
    <p:sldId id="329" r:id="rId12"/>
    <p:sldId id="311" r:id="rId13"/>
    <p:sldId id="320" r:id="rId14"/>
    <p:sldId id="321" r:id="rId15"/>
    <p:sldId id="323" r:id="rId16"/>
    <p:sldId id="269" r:id="rId17"/>
    <p:sldId id="328" r:id="rId18"/>
    <p:sldId id="317" r:id="rId19"/>
    <p:sldId id="325" r:id="rId20"/>
    <p:sldId id="327" r:id="rId21"/>
    <p:sldId id="322" r:id="rId22"/>
    <p:sldId id="262" r:id="rId23"/>
    <p:sldId id="315" r:id="rId24"/>
    <p:sldId id="312" r:id="rId25"/>
    <p:sldId id="286" r:id="rId26"/>
    <p:sldId id="287" r:id="rId27"/>
    <p:sldId id="301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7FF"/>
    <a:srgbClr val="00FF00"/>
    <a:srgbClr val="0191CE"/>
    <a:srgbClr val="FFD579"/>
    <a:srgbClr val="00B7E5"/>
    <a:srgbClr val="2F9AFF"/>
    <a:srgbClr val="B98E0D"/>
    <a:srgbClr val="7D4C13"/>
    <a:srgbClr val="671D00"/>
    <a:srgbClr val="FFD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/>
    <p:restoredTop sz="85839"/>
  </p:normalViewPr>
  <p:slideViewPr>
    <p:cSldViewPr snapToGrid="0">
      <p:cViewPr varScale="1">
        <p:scale>
          <a:sx n="118" d="100"/>
          <a:sy n="118" d="100"/>
        </p:scale>
        <p:origin x="140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Arbeit am I4DS an Euclid seit 2010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Einerseits einen Einblick geben ins Euclid Projekt – andererseits erklären, welchen Beitrag wir gegeben haben.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CH" dirty="0"/>
              <a:t>Satellit </a:t>
            </a:r>
            <a:r>
              <a:rPr lang="de-CH" dirty="0" err="1"/>
              <a:t>ready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go</a:t>
            </a:r>
            <a:r>
              <a:rPr lang="de-CH" dirty="0"/>
              <a:t> – Bild von Cannes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CH" dirty="0"/>
              <a:t>Aufbau mit dem Hauptspiegel, Unterbau mit den Instrumenten.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CH" dirty="0"/>
              <a:t>4.4m Höhe, 3.1m Breite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838769be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838769be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084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Ursprünglich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der Rolle </a:t>
            </a:r>
            <a:r>
              <a:rPr lang="en-US" dirty="0" err="1"/>
              <a:t>begonnen</a:t>
            </a:r>
            <a:r>
              <a:rPr lang="en-US" dirty="0"/>
              <a:t>, </a:t>
            </a:r>
            <a:r>
              <a:rPr lang="en-US" dirty="0" err="1"/>
              <a:t>Schnittstellen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spezifizieren</a:t>
            </a:r>
            <a:r>
              <a:rPr lang="en-US" dirty="0"/>
              <a:t> – </a:t>
            </a:r>
            <a:r>
              <a:rPr lang="en-US" dirty="0" err="1"/>
              <a:t>dann</a:t>
            </a:r>
            <a:r>
              <a:rPr lang="en-US" dirty="0"/>
              <a:t> die </a:t>
            </a:r>
            <a:r>
              <a:rPr lang="en-US" dirty="0" err="1"/>
              <a:t>Implementierung</a:t>
            </a:r>
            <a:r>
              <a:rPr lang="en-US" dirty="0"/>
              <a:t> den </a:t>
            </a:r>
            <a:r>
              <a:rPr lang="en-US" dirty="0" err="1"/>
              <a:t>Datenzentren</a:t>
            </a:r>
            <a:r>
              <a:rPr lang="en-US" dirty="0"/>
              <a:t> </a:t>
            </a:r>
            <a:r>
              <a:rPr lang="en-US" dirty="0" err="1"/>
              <a:t>überlassen</a:t>
            </a:r>
            <a:r>
              <a:rPr lang="en-US" dirty="0"/>
              <a:t>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Schnittstelles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Archive, PFs und </a:t>
            </a:r>
            <a:r>
              <a:rPr lang="en-US" dirty="0" err="1"/>
              <a:t>Computig</a:t>
            </a:r>
            <a:r>
              <a:rPr lang="en-US" dirty="0"/>
              <a:t> </a:t>
            </a:r>
            <a:r>
              <a:rPr lang="en-US" dirty="0" err="1"/>
              <a:t>Infrastruktur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 err="1"/>
              <a:t>Protypen</a:t>
            </a:r>
            <a:r>
              <a:rPr lang="en-US" dirty="0"/>
              <a:t> </a:t>
            </a:r>
            <a:r>
              <a:rPr lang="en-US" dirty="0" err="1"/>
              <a:t>gebaut</a:t>
            </a:r>
            <a:r>
              <a:rPr lang="en-US" dirty="0"/>
              <a:t> und </a:t>
            </a:r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und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produktiven</a:t>
            </a:r>
            <a:r>
              <a:rPr lang="en-US" dirty="0"/>
              <a:t> System </a:t>
            </a:r>
            <a:r>
              <a:rPr lang="en-US" dirty="0" err="1"/>
              <a:t>geführt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Simon </a:t>
            </a:r>
            <a:r>
              <a:rPr lang="en-US" dirty="0" err="1"/>
              <a:t>übergeben</a:t>
            </a:r>
            <a:r>
              <a:rPr lang="en-US" dirty="0"/>
              <a:t> -&gt; </a:t>
            </a:r>
            <a:r>
              <a:rPr lang="en-US" dirty="0" err="1"/>
              <a:t>PIpelineRunner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Produktionsreife</a:t>
            </a:r>
            <a:r>
              <a:rPr lang="en-US" dirty="0"/>
              <a:t> </a:t>
            </a:r>
            <a:r>
              <a:rPr lang="en-US" dirty="0" err="1"/>
              <a:t>geführt</a:t>
            </a:r>
            <a:r>
              <a:rPr lang="en-US" dirty="0"/>
              <a:t> und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grossen</a:t>
            </a:r>
            <a:r>
              <a:rPr lang="en-US" dirty="0"/>
              <a:t> Teil der </a:t>
            </a:r>
            <a:r>
              <a:rPr lang="en-US" dirty="0" err="1"/>
              <a:t>Koordination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SGS </a:t>
            </a:r>
            <a:r>
              <a:rPr lang="en-US" dirty="0" err="1"/>
              <a:t>übernommen</a:t>
            </a:r>
            <a:r>
              <a:rPr lang="en-US" dirty="0"/>
              <a:t>. </a:t>
            </a:r>
          </a:p>
          <a:p>
            <a:pPr marL="158750" indent="0">
              <a:buNone/>
            </a:pPr>
            <a:r>
              <a:rPr lang="en-US" dirty="0"/>
              <a:t>So </a:t>
            </a:r>
            <a:r>
              <a:rPr lang="en-US" dirty="0" err="1"/>
              <a:t>ist</a:t>
            </a:r>
            <a:r>
              <a:rPr lang="en-US" dirty="0"/>
              <a:t> das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sicher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bischen</a:t>
            </a:r>
            <a:r>
              <a:rPr lang="en-US" dirty="0"/>
              <a:t> </a:t>
            </a:r>
            <a:r>
              <a:rPr lang="en-US" dirty="0" err="1"/>
              <a:t>unser</a:t>
            </a:r>
            <a:r>
              <a:rPr lang="en-US" dirty="0"/>
              <a:t> </a:t>
            </a:r>
            <a:r>
              <a:rPr lang="en-US" dirty="0" err="1"/>
              <a:t>beides</a:t>
            </a:r>
            <a:r>
              <a:rPr lang="en-US" dirty="0"/>
              <a:t> Baby.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524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838769be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838769be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69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838769be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d838769be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12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838769bef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838769bef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041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838769be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838769be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626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838769be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838769be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055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a7c64dd5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a7c64dd5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271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68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28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838769be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838769be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838769be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838769bef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Interessanter</a:t>
            </a:r>
            <a:r>
              <a:rPr lang="en-US" dirty="0"/>
              <a:t> </a:t>
            </a:r>
            <a:r>
              <a:rPr lang="en-US" dirty="0" err="1"/>
              <a:t>Bereich</a:t>
            </a:r>
            <a:r>
              <a:rPr lang="en-US" dirty="0"/>
              <a:t>: </a:t>
            </a:r>
            <a:r>
              <a:rPr lang="en-US" dirty="0" err="1"/>
              <a:t>Nordhemisphäre</a:t>
            </a:r>
            <a:r>
              <a:rPr lang="en-US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ausgesparte</a:t>
            </a:r>
            <a:r>
              <a:rPr lang="en-US" dirty="0"/>
              <a:t> </a:t>
            </a:r>
            <a:r>
              <a:rPr lang="en-US" dirty="0" err="1"/>
              <a:t>Regionen</a:t>
            </a:r>
            <a:r>
              <a:rPr lang="en-US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1193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838769be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838769bef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3738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838769be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838769bef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dk2"/>
                </a:solidFill>
              </a:rPr>
              <a:t>Scientific analysis and interpretation of data led by Euclid Consortium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Probe expansion history of Universe and evolution of cosmic structures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entfernte</a:t>
            </a:r>
            <a:r>
              <a:rPr lang="en-US" dirty="0"/>
              <a:t> </a:t>
            </a:r>
            <a:r>
              <a:rPr lang="en-US" dirty="0" err="1"/>
              <a:t>Galaxien</a:t>
            </a:r>
            <a:r>
              <a:rPr lang="en-US" dirty="0"/>
              <a:t> </a:t>
            </a:r>
            <a:r>
              <a:rPr lang="en-US" dirty="0" err="1"/>
              <a:t>ausgesandte</a:t>
            </a:r>
            <a:r>
              <a:rPr lang="en-US" dirty="0"/>
              <a:t> </a:t>
            </a:r>
            <a:r>
              <a:rPr lang="en-US" dirty="0" err="1"/>
              <a:t>Strahlung</a:t>
            </a:r>
            <a:r>
              <a:rPr lang="en-US" dirty="0"/>
              <a:t> </a:t>
            </a:r>
            <a:r>
              <a:rPr lang="en-US" dirty="0" err="1"/>
              <a:t>erfährt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Rotverschiebung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die </a:t>
            </a:r>
            <a:r>
              <a:rPr lang="en-US" dirty="0" err="1"/>
              <a:t>Ausdehnung</a:t>
            </a:r>
            <a:r>
              <a:rPr lang="en-US" dirty="0"/>
              <a:t> des </a:t>
            </a:r>
            <a:r>
              <a:rPr lang="en-US" dirty="0" err="1"/>
              <a:t>Universums</a:t>
            </a:r>
            <a:r>
              <a:rPr lang="en-US" dirty="0"/>
              <a:t> (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Rotverschiebung</a:t>
            </a:r>
            <a:r>
              <a:rPr lang="en-US" dirty="0"/>
              <a:t>). </a:t>
            </a:r>
            <a:r>
              <a:rPr lang="en-US" dirty="0" err="1"/>
              <a:t>Effekt</a:t>
            </a:r>
            <a:r>
              <a:rPr lang="en-US" dirty="0"/>
              <a:t> </a:t>
            </a:r>
            <a:r>
              <a:rPr lang="en-US" dirty="0" err="1"/>
              <a:t>grösser</a:t>
            </a:r>
            <a:r>
              <a:rPr lang="en-US" dirty="0"/>
              <a:t>, je </a:t>
            </a:r>
            <a:r>
              <a:rPr lang="en-US" dirty="0" err="1"/>
              <a:t>länger</a:t>
            </a:r>
            <a:r>
              <a:rPr lang="en-US" dirty="0"/>
              <a:t> die </a:t>
            </a:r>
            <a:r>
              <a:rPr lang="en-US" dirty="0" err="1"/>
              <a:t>Strahlung</a:t>
            </a:r>
            <a:r>
              <a:rPr lang="en-US" dirty="0"/>
              <a:t> </a:t>
            </a:r>
            <a:r>
              <a:rPr lang="en-US" dirty="0" err="1"/>
              <a:t>unterwegs</a:t>
            </a:r>
            <a:r>
              <a:rPr lang="en-US" dirty="0"/>
              <a:t> war </a:t>
            </a:r>
            <a:r>
              <a:rPr lang="en-US" dirty="0" err="1"/>
              <a:t>zu</a:t>
            </a:r>
            <a:r>
              <a:rPr lang="en-US" dirty="0"/>
              <a:t> uns. </a:t>
            </a:r>
            <a:r>
              <a:rPr lang="en-US" dirty="0" err="1"/>
              <a:t>Daraus</a:t>
            </a:r>
            <a:r>
              <a:rPr lang="en-US" dirty="0"/>
              <a:t> </a:t>
            </a:r>
            <a:r>
              <a:rPr lang="en-US" dirty="0" err="1"/>
              <a:t>ergibt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Zusammenhang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</a:t>
            </a:r>
            <a:r>
              <a:rPr lang="en-US" dirty="0" err="1"/>
              <a:t>Rotverschiebung</a:t>
            </a:r>
            <a:r>
              <a:rPr lang="en-US" dirty="0"/>
              <a:t> und Alter der </a:t>
            </a:r>
            <a:r>
              <a:rPr lang="en-US" dirty="0" err="1"/>
              <a:t>beobachteten</a:t>
            </a:r>
            <a:r>
              <a:rPr lang="en-US" dirty="0"/>
              <a:t> </a:t>
            </a:r>
            <a:r>
              <a:rPr lang="en-US" dirty="0" err="1"/>
              <a:t>Objekte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geeigneter</a:t>
            </a:r>
            <a:r>
              <a:rPr lang="en-US" dirty="0"/>
              <a:t> Instrumentation </a:t>
            </a:r>
            <a:r>
              <a:rPr lang="en-US" dirty="0" err="1"/>
              <a:t>erhält</a:t>
            </a:r>
            <a:r>
              <a:rPr lang="en-US" dirty="0"/>
              <a:t> man so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Beobachtungsfenster</a:t>
            </a:r>
            <a:r>
              <a:rPr lang="en-US" dirty="0"/>
              <a:t> in die </a:t>
            </a:r>
            <a:r>
              <a:rPr lang="en-US" dirty="0" err="1"/>
              <a:t>Vergangenheit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Bei Euclid: VIS, NIR</a:t>
            </a:r>
          </a:p>
        </p:txBody>
      </p:sp>
    </p:spTree>
    <p:extLst>
      <p:ext uri="{BB962C8B-B14F-4D97-AF65-F5344CB8AC3E}">
        <p14:creationId xmlns:p14="http://schemas.microsoft.com/office/powerpoint/2010/main" val="432495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838769be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838769be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57200" y="514446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57200" y="1515907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2400" y="76200"/>
            <a:ext cx="41088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977475" y="0"/>
            <a:ext cx="1166525" cy="6654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A497-FFF5-CC7A-F435-EE3F955E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C152D-28BB-940D-9685-E5C73CA57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F21F4D9-8477-6113-7D1B-3881490DA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30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14B0A672-B720-2D86-5796-B00CD09C3A2A}"/>
              </a:ext>
            </a:extLst>
          </p:cNvPr>
          <p:cNvCxnSpPr>
            <a:cxnSpLocks/>
          </p:cNvCxnSpPr>
          <p:nvPr/>
        </p:nvCxnSpPr>
        <p:spPr>
          <a:xfrm>
            <a:off x="7314126" y="2876277"/>
            <a:ext cx="397706" cy="970357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629751"/>
            <a:ext cx="34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Euclid Pipeline</a:t>
            </a:r>
            <a:endParaRPr dirty="0"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48775" y="1304875"/>
            <a:ext cx="2946000" cy="3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Komplexe Daten-Verarbeitungs-Pipeline strukturiert in sog. Processing </a:t>
            </a:r>
            <a:r>
              <a:rPr lang="de-CH" dirty="0" err="1"/>
              <a:t>Functions</a:t>
            </a:r>
            <a:r>
              <a:rPr lang="de-CH" dirty="0"/>
              <a:t> (PF)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Jede PF eine komplexe Kette von Verarbeitungsschritten.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err="1"/>
              <a:t>Daten</a:t>
            </a:r>
            <a:r>
              <a:rPr lang="en" dirty="0"/>
              <a:t> </a:t>
            </a:r>
            <a:r>
              <a:rPr lang="en" dirty="0" err="1"/>
              <a:t>Volumen</a:t>
            </a:r>
            <a:r>
              <a:rPr lang="en" dirty="0"/>
              <a:t>: ~150 PB</a:t>
            </a:r>
            <a:br>
              <a:rPr lang="en" dirty="0"/>
            </a:br>
            <a:r>
              <a:rPr lang="en" dirty="0"/>
              <a:t>(Euclid-</a:t>
            </a:r>
            <a:r>
              <a:rPr lang="en" dirty="0" err="1"/>
              <a:t>Daten</a:t>
            </a:r>
            <a:r>
              <a:rPr lang="en" dirty="0"/>
              <a:t>, </a:t>
            </a:r>
            <a:r>
              <a:rPr lang="en" dirty="0" err="1"/>
              <a:t>externe</a:t>
            </a:r>
            <a:r>
              <a:rPr lang="en" dirty="0"/>
              <a:t> </a:t>
            </a:r>
            <a:r>
              <a:rPr lang="en" dirty="0" err="1"/>
              <a:t>Daten</a:t>
            </a:r>
            <a:r>
              <a:rPr lang="en" dirty="0"/>
              <a:t>, </a:t>
            </a:r>
            <a:r>
              <a:rPr lang="en" dirty="0" err="1"/>
              <a:t>Zwischen-Produkte</a:t>
            </a:r>
            <a:r>
              <a:rPr lang="en" dirty="0"/>
              <a:t>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End-</a:t>
            </a:r>
            <a:r>
              <a:rPr lang="en" dirty="0" err="1"/>
              <a:t>Produkte</a:t>
            </a:r>
            <a:r>
              <a:rPr lang="en" dirty="0"/>
              <a:t> </a:t>
            </a:r>
            <a:r>
              <a:rPr lang="en" dirty="0" err="1"/>
              <a:t>im</a:t>
            </a:r>
            <a:r>
              <a:rPr lang="en" dirty="0"/>
              <a:t> ESA Legacy </a:t>
            </a:r>
            <a:r>
              <a:rPr lang="en" dirty="0" err="1"/>
              <a:t>Archiv</a:t>
            </a:r>
            <a:endParaRPr dirty="0"/>
          </a:p>
        </p:txBody>
      </p:sp>
      <p:sp>
        <p:nvSpPr>
          <p:cNvPr id="99" name="Google Shape;99;p19"/>
          <p:cNvSpPr/>
          <p:nvPr/>
        </p:nvSpPr>
        <p:spPr>
          <a:xfrm>
            <a:off x="6348262" y="1495367"/>
            <a:ext cx="651900" cy="18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/>
          <p:nvPr/>
        </p:nvSpPr>
        <p:spPr>
          <a:xfrm>
            <a:off x="7119751" y="1495454"/>
            <a:ext cx="204000" cy="16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t="5490" r="30040" b="11577"/>
          <a:stretch/>
        </p:blipFill>
        <p:spPr>
          <a:xfrm>
            <a:off x="3322874" y="676001"/>
            <a:ext cx="562017" cy="661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/>
          <p:nvPr/>
        </p:nvSpPr>
        <p:spPr>
          <a:xfrm>
            <a:off x="3586488" y="1775409"/>
            <a:ext cx="404046" cy="405776"/>
          </a:xfrm>
          <a:prstGeom prst="ellipse">
            <a:avLst/>
          </a:prstGeom>
          <a:solidFill>
            <a:srgbClr val="558C3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4" name="Google Shape;104;p19"/>
          <p:cNvSpPr txBox="1"/>
          <p:nvPr/>
        </p:nvSpPr>
        <p:spPr>
          <a:xfrm>
            <a:off x="3488235" y="1775409"/>
            <a:ext cx="602100" cy="478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Level</a:t>
            </a:r>
            <a:br>
              <a:rPr lang="en" sz="1000" dirty="0"/>
            </a:br>
            <a:r>
              <a:rPr lang="en" sz="1000" dirty="0"/>
              <a:t>0</a:t>
            </a:r>
            <a:endParaRPr sz="1000" dirty="0"/>
          </a:p>
        </p:txBody>
      </p:sp>
      <p:sp>
        <p:nvSpPr>
          <p:cNvPr id="107" name="Google Shape;107;p19"/>
          <p:cNvSpPr txBox="1"/>
          <p:nvPr/>
        </p:nvSpPr>
        <p:spPr>
          <a:xfrm>
            <a:off x="3259933" y="1292752"/>
            <a:ext cx="602100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~1PB</a:t>
            </a:r>
            <a:endParaRPr dirty="0"/>
          </a:p>
        </p:txBody>
      </p:sp>
      <p:sp>
        <p:nvSpPr>
          <p:cNvPr id="108" name="Google Shape;108;p19"/>
          <p:cNvSpPr txBox="1"/>
          <p:nvPr/>
        </p:nvSpPr>
        <p:spPr>
          <a:xfrm>
            <a:off x="5456862" y="1283440"/>
            <a:ext cx="672948" cy="31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/>
              <a:t>&gt;10PB</a:t>
            </a:r>
            <a:endParaRPr sz="1050" dirty="0"/>
          </a:p>
        </p:txBody>
      </p:sp>
      <p:sp>
        <p:nvSpPr>
          <p:cNvPr id="109" name="Google Shape;109;p19"/>
          <p:cNvSpPr txBox="1"/>
          <p:nvPr/>
        </p:nvSpPr>
        <p:spPr>
          <a:xfrm>
            <a:off x="4703770" y="951574"/>
            <a:ext cx="8424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DES, PanStarrs, Rubin, etc.</a:t>
            </a:r>
            <a:endParaRPr sz="10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2DE71B-8A16-DF9B-FCC6-D5C90BA20B2E}"/>
              </a:ext>
            </a:extLst>
          </p:cNvPr>
          <p:cNvGrpSpPr/>
          <p:nvPr/>
        </p:nvGrpSpPr>
        <p:grpSpPr>
          <a:xfrm>
            <a:off x="5234865" y="859059"/>
            <a:ext cx="661272" cy="582401"/>
            <a:chOff x="3687991" y="3136737"/>
            <a:chExt cx="661272" cy="582401"/>
          </a:xfrm>
        </p:grpSpPr>
        <p:sp>
          <p:nvSpPr>
            <p:cNvPr id="25" name="Google Shape;103;p19">
              <a:extLst>
                <a:ext uri="{FF2B5EF4-FFF2-40B4-BE49-F238E27FC236}">
                  <a16:creationId xmlns:a16="http://schemas.microsoft.com/office/drawing/2014/main" id="{11428E63-C8C1-4746-8C0B-CF1D25ED5B16}"/>
                </a:ext>
              </a:extLst>
            </p:cNvPr>
            <p:cNvSpPr/>
            <p:nvPr/>
          </p:nvSpPr>
          <p:spPr>
            <a:xfrm>
              <a:off x="3799773" y="3136737"/>
              <a:ext cx="437709" cy="437266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26" name="Google Shape;104;p19">
              <a:extLst>
                <a:ext uri="{FF2B5EF4-FFF2-40B4-BE49-F238E27FC236}">
                  <a16:creationId xmlns:a16="http://schemas.microsoft.com/office/drawing/2014/main" id="{2902F0B4-AD44-7AF0-5B8F-CFDFB6096BEC}"/>
                </a:ext>
              </a:extLst>
            </p:cNvPr>
            <p:cNvSpPr txBox="1"/>
            <p:nvPr/>
          </p:nvSpPr>
          <p:spPr>
            <a:xfrm>
              <a:off x="3687991" y="3171803"/>
              <a:ext cx="661272" cy="5473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/>
                <a:t>External</a:t>
              </a:r>
              <a:br>
                <a:rPr lang="en" sz="700" dirty="0"/>
              </a:br>
              <a:r>
                <a:rPr lang="en" sz="700" dirty="0"/>
                <a:t>Data</a:t>
              </a:r>
              <a:endParaRPr sz="7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338190C-6016-3789-82F4-BC5B976D9364}"/>
              </a:ext>
            </a:extLst>
          </p:cNvPr>
          <p:cNvGrpSpPr/>
          <p:nvPr/>
        </p:nvGrpSpPr>
        <p:grpSpPr>
          <a:xfrm>
            <a:off x="8609709" y="2781173"/>
            <a:ext cx="602100" cy="478022"/>
            <a:chOff x="3202618" y="2027549"/>
            <a:chExt cx="602100" cy="478022"/>
          </a:xfrm>
        </p:grpSpPr>
        <p:sp>
          <p:nvSpPr>
            <p:cNvPr id="34" name="Google Shape;103;p19">
              <a:extLst>
                <a:ext uri="{FF2B5EF4-FFF2-40B4-BE49-F238E27FC236}">
                  <a16:creationId xmlns:a16="http://schemas.microsoft.com/office/drawing/2014/main" id="{48882D52-8667-DAD3-9BA6-CE7A5504E0F8}"/>
                </a:ext>
              </a:extLst>
            </p:cNvPr>
            <p:cNvSpPr/>
            <p:nvPr/>
          </p:nvSpPr>
          <p:spPr>
            <a:xfrm>
              <a:off x="3300872" y="2027549"/>
              <a:ext cx="404046" cy="405776"/>
            </a:xfrm>
            <a:prstGeom prst="ellipse">
              <a:avLst/>
            </a:prstGeom>
            <a:solidFill>
              <a:srgbClr val="558C3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  <p:sp>
          <p:nvSpPr>
            <p:cNvPr id="35" name="Google Shape;104;p19">
              <a:extLst>
                <a:ext uri="{FF2B5EF4-FFF2-40B4-BE49-F238E27FC236}">
                  <a16:creationId xmlns:a16="http://schemas.microsoft.com/office/drawing/2014/main" id="{ABDF6C0E-DD17-5826-4AEF-A58C4611D4F9}"/>
                </a:ext>
              </a:extLst>
            </p:cNvPr>
            <p:cNvSpPr txBox="1"/>
            <p:nvPr/>
          </p:nvSpPr>
          <p:spPr>
            <a:xfrm>
              <a:off x="3202618" y="2027549"/>
              <a:ext cx="602100" cy="478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lnSpcReduction="10000"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/>
                <a:t>Level</a:t>
              </a:r>
              <a:br>
                <a:rPr lang="en" sz="1000" dirty="0"/>
              </a:br>
              <a:r>
                <a:rPr lang="en" sz="1000" dirty="0"/>
                <a:t>3</a:t>
              </a:r>
              <a:endParaRPr sz="1000" dirty="0"/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33B19E-02F3-CA7D-7310-ED397B8F60DE}"/>
              </a:ext>
            </a:extLst>
          </p:cNvPr>
          <p:cNvSpPr/>
          <p:nvPr/>
        </p:nvSpPr>
        <p:spPr>
          <a:xfrm>
            <a:off x="5143149" y="2336767"/>
            <a:ext cx="757060" cy="275312"/>
          </a:xfrm>
          <a:prstGeom prst="roundRect">
            <a:avLst/>
          </a:prstGeom>
          <a:solidFill>
            <a:srgbClr val="0191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VIS</a:t>
            </a:r>
            <a:endParaRPr lang="en-CH" sz="1000" dirty="0">
              <a:solidFill>
                <a:schemeClr val="tx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83EF5AF-002C-690E-75AC-70E8EA77C06E}"/>
              </a:ext>
            </a:extLst>
          </p:cNvPr>
          <p:cNvSpPr/>
          <p:nvPr/>
        </p:nvSpPr>
        <p:spPr>
          <a:xfrm>
            <a:off x="6076425" y="2859175"/>
            <a:ext cx="757060" cy="275312"/>
          </a:xfrm>
          <a:prstGeom prst="roundRect">
            <a:avLst/>
          </a:prstGeom>
          <a:solidFill>
            <a:srgbClr val="671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MER</a:t>
            </a:r>
            <a:endParaRPr lang="en-CH" sz="1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3C98C48-2C43-14F5-5C7D-AEDD3F41CAC4}"/>
              </a:ext>
            </a:extLst>
          </p:cNvPr>
          <p:cNvSpPr/>
          <p:nvPr/>
        </p:nvSpPr>
        <p:spPr>
          <a:xfrm>
            <a:off x="7691486" y="3335528"/>
            <a:ext cx="757060" cy="275312"/>
          </a:xfrm>
          <a:prstGeom prst="roundRect">
            <a:avLst/>
          </a:prstGeom>
          <a:solidFill>
            <a:srgbClr val="FF271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PHZ</a:t>
            </a:r>
            <a:endParaRPr lang="en-CH" sz="1000" dirty="0">
              <a:solidFill>
                <a:schemeClr val="bg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2B3C673-87B7-169D-6B24-C793BED2DE16}"/>
              </a:ext>
            </a:extLst>
          </p:cNvPr>
          <p:cNvSpPr/>
          <p:nvPr/>
        </p:nvSpPr>
        <p:spPr>
          <a:xfrm>
            <a:off x="7691486" y="3843816"/>
            <a:ext cx="757060" cy="275312"/>
          </a:xfrm>
          <a:prstGeom prst="roundRect">
            <a:avLst/>
          </a:prstGeom>
          <a:solidFill>
            <a:srgbClr val="671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LE3</a:t>
            </a:r>
            <a:endParaRPr lang="en-CH" sz="1000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DC588A0-F32E-8622-C6EF-E2D6FEE8A9F5}"/>
              </a:ext>
            </a:extLst>
          </p:cNvPr>
          <p:cNvSpPr/>
          <p:nvPr/>
        </p:nvSpPr>
        <p:spPr>
          <a:xfrm>
            <a:off x="5143149" y="1741557"/>
            <a:ext cx="757060" cy="275312"/>
          </a:xfrm>
          <a:prstGeom prst="roundRect">
            <a:avLst/>
          </a:prstGeom>
          <a:solidFill>
            <a:srgbClr val="0191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EXT</a:t>
            </a:r>
            <a:endParaRPr lang="en-CH" sz="1000" dirty="0">
              <a:solidFill>
                <a:schemeClr val="tx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9E66C3B-0CA7-5587-F38B-A042E463D6C7}"/>
              </a:ext>
            </a:extLst>
          </p:cNvPr>
          <p:cNvSpPr/>
          <p:nvPr/>
        </p:nvSpPr>
        <p:spPr>
          <a:xfrm>
            <a:off x="5143149" y="2823895"/>
            <a:ext cx="757060" cy="275312"/>
          </a:xfrm>
          <a:prstGeom prst="roundRect">
            <a:avLst/>
          </a:prstGeom>
          <a:solidFill>
            <a:srgbClr val="0191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NIR</a:t>
            </a:r>
            <a:endParaRPr lang="en-CH" sz="1000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778179-F642-F4EC-F484-F5028FE9D58C}"/>
              </a:ext>
            </a:extLst>
          </p:cNvPr>
          <p:cNvSpPr/>
          <p:nvPr/>
        </p:nvSpPr>
        <p:spPr>
          <a:xfrm>
            <a:off x="5143149" y="3335441"/>
            <a:ext cx="757060" cy="275312"/>
          </a:xfrm>
          <a:prstGeom prst="roundRect">
            <a:avLst/>
          </a:prstGeom>
          <a:solidFill>
            <a:srgbClr val="0191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SIR</a:t>
            </a:r>
            <a:endParaRPr lang="en-CH" sz="1000" dirty="0">
              <a:solidFill>
                <a:schemeClr val="tx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825FB98-24A9-69D5-AD41-FD42B028361E}"/>
              </a:ext>
            </a:extLst>
          </p:cNvPr>
          <p:cNvSpPr/>
          <p:nvPr/>
        </p:nvSpPr>
        <p:spPr>
          <a:xfrm>
            <a:off x="5143149" y="4543890"/>
            <a:ext cx="757060" cy="275312"/>
          </a:xfrm>
          <a:prstGeom prst="roundRect">
            <a:avLst/>
          </a:prstGeom>
          <a:solidFill>
            <a:srgbClr val="0191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SIM</a:t>
            </a:r>
            <a:endParaRPr lang="en-CH" sz="1000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934E34-E179-9B19-C714-A878DA237CAB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4726474" y="2474423"/>
            <a:ext cx="416675" cy="50828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781F848-934D-BCDA-7354-54539A7CBD78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4708574" y="2961551"/>
            <a:ext cx="434575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C0ED308-4832-538A-D95D-96B01497D6F2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4726474" y="2953960"/>
            <a:ext cx="416675" cy="519137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5BD148-1192-1E7C-CBA7-ED5FD93A84E6}"/>
              </a:ext>
            </a:extLst>
          </p:cNvPr>
          <p:cNvGrpSpPr/>
          <p:nvPr/>
        </p:nvGrpSpPr>
        <p:grpSpPr>
          <a:xfrm>
            <a:off x="4284350" y="2753568"/>
            <a:ext cx="602100" cy="478022"/>
            <a:chOff x="3202618" y="2027549"/>
            <a:chExt cx="602100" cy="478022"/>
          </a:xfrm>
        </p:grpSpPr>
        <p:sp>
          <p:nvSpPr>
            <p:cNvPr id="18" name="Google Shape;103;p19">
              <a:extLst>
                <a:ext uri="{FF2B5EF4-FFF2-40B4-BE49-F238E27FC236}">
                  <a16:creationId xmlns:a16="http://schemas.microsoft.com/office/drawing/2014/main" id="{7B672EAD-BBF5-4866-7093-8EE829D73072}"/>
                </a:ext>
              </a:extLst>
            </p:cNvPr>
            <p:cNvSpPr/>
            <p:nvPr/>
          </p:nvSpPr>
          <p:spPr>
            <a:xfrm>
              <a:off x="3300872" y="2027549"/>
              <a:ext cx="404046" cy="405776"/>
            </a:xfrm>
            <a:prstGeom prst="ellipse">
              <a:avLst/>
            </a:prstGeom>
            <a:solidFill>
              <a:srgbClr val="558C3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  <p:sp>
          <p:nvSpPr>
            <p:cNvPr id="19" name="Google Shape;104;p19">
              <a:extLst>
                <a:ext uri="{FF2B5EF4-FFF2-40B4-BE49-F238E27FC236}">
                  <a16:creationId xmlns:a16="http://schemas.microsoft.com/office/drawing/2014/main" id="{19386B8A-944B-F881-B81E-46105AD67550}"/>
                </a:ext>
              </a:extLst>
            </p:cNvPr>
            <p:cNvSpPr txBox="1"/>
            <p:nvPr/>
          </p:nvSpPr>
          <p:spPr>
            <a:xfrm>
              <a:off x="3202618" y="2027549"/>
              <a:ext cx="602100" cy="478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lnSpcReduction="10000"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/>
                <a:t>Level</a:t>
              </a:r>
              <a:br>
                <a:rPr lang="en" sz="1000" dirty="0"/>
              </a:br>
              <a:r>
                <a:rPr lang="en" sz="1000" dirty="0"/>
                <a:t>1</a:t>
              </a:r>
              <a:endParaRPr sz="1000" dirty="0"/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6046DB8-123D-C120-945C-EBE9DDC7CBD6}"/>
              </a:ext>
            </a:extLst>
          </p:cNvPr>
          <p:cNvCxnSpPr>
            <a:cxnSpLocks/>
          </p:cNvCxnSpPr>
          <p:nvPr/>
        </p:nvCxnSpPr>
        <p:spPr>
          <a:xfrm>
            <a:off x="5546170" y="1296325"/>
            <a:ext cx="3832" cy="445232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8216928-05DB-2073-2654-C2F68B2C2C46}"/>
              </a:ext>
            </a:extLst>
          </p:cNvPr>
          <p:cNvCxnSpPr>
            <a:cxnSpLocks/>
          </p:cNvCxnSpPr>
          <p:nvPr/>
        </p:nvCxnSpPr>
        <p:spPr>
          <a:xfrm>
            <a:off x="3689971" y="1540460"/>
            <a:ext cx="70537" cy="254192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BDCD746-F491-C8EF-56A7-C694728F061A}"/>
              </a:ext>
            </a:extLst>
          </p:cNvPr>
          <p:cNvCxnSpPr>
            <a:cxnSpLocks/>
          </p:cNvCxnSpPr>
          <p:nvPr/>
        </p:nvCxnSpPr>
        <p:spPr>
          <a:xfrm>
            <a:off x="3845965" y="2157136"/>
            <a:ext cx="77852" cy="262721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D9BBE68-E41D-B33D-90C7-DB0EF6DF66E2}"/>
              </a:ext>
            </a:extLst>
          </p:cNvPr>
          <p:cNvCxnSpPr>
            <a:cxnSpLocks/>
          </p:cNvCxnSpPr>
          <p:nvPr/>
        </p:nvCxnSpPr>
        <p:spPr>
          <a:xfrm flipV="1">
            <a:off x="3937939" y="3610753"/>
            <a:ext cx="0" cy="437306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908EDF-AFD3-92FE-E2B8-D3B0584794A1}"/>
              </a:ext>
            </a:extLst>
          </p:cNvPr>
          <p:cNvGrpSpPr/>
          <p:nvPr/>
        </p:nvGrpSpPr>
        <p:grpSpPr>
          <a:xfrm>
            <a:off x="3607303" y="3961865"/>
            <a:ext cx="661272" cy="582401"/>
            <a:chOff x="3687991" y="3136737"/>
            <a:chExt cx="661272" cy="582401"/>
          </a:xfrm>
        </p:grpSpPr>
        <p:sp>
          <p:nvSpPr>
            <p:cNvPr id="21" name="Google Shape;103;p19">
              <a:extLst>
                <a:ext uri="{FF2B5EF4-FFF2-40B4-BE49-F238E27FC236}">
                  <a16:creationId xmlns:a16="http://schemas.microsoft.com/office/drawing/2014/main" id="{B27A2619-075B-2C8A-D0DD-E6D640959FC6}"/>
                </a:ext>
              </a:extLst>
            </p:cNvPr>
            <p:cNvSpPr/>
            <p:nvPr/>
          </p:nvSpPr>
          <p:spPr>
            <a:xfrm>
              <a:off x="3799773" y="3136737"/>
              <a:ext cx="437709" cy="437266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22" name="Google Shape;104;p19">
              <a:extLst>
                <a:ext uri="{FF2B5EF4-FFF2-40B4-BE49-F238E27FC236}">
                  <a16:creationId xmlns:a16="http://schemas.microsoft.com/office/drawing/2014/main" id="{FA4798D3-E5F1-2388-FC86-E9ACDFF2AB55}"/>
                </a:ext>
              </a:extLst>
            </p:cNvPr>
            <p:cNvSpPr txBox="1"/>
            <p:nvPr/>
          </p:nvSpPr>
          <p:spPr>
            <a:xfrm>
              <a:off x="3687991" y="3171803"/>
              <a:ext cx="661272" cy="5473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/>
                <a:t>Instrument</a:t>
              </a:r>
              <a:br>
                <a:rPr lang="en" sz="700" dirty="0"/>
              </a:br>
              <a:r>
                <a:rPr lang="en" sz="700" dirty="0"/>
                <a:t>Model</a:t>
              </a:r>
              <a:endParaRPr sz="700" dirty="0"/>
            </a:p>
          </p:txBody>
        </p:sp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9A472E5-7716-3330-61FF-A93F6F482041}"/>
              </a:ext>
            </a:extLst>
          </p:cNvPr>
          <p:cNvCxnSpPr>
            <a:cxnSpLocks/>
          </p:cNvCxnSpPr>
          <p:nvPr/>
        </p:nvCxnSpPr>
        <p:spPr>
          <a:xfrm>
            <a:off x="4119115" y="2727027"/>
            <a:ext cx="259629" cy="14925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056A1D7-B5FF-53B2-3895-0A18A7FCFAE3}"/>
              </a:ext>
            </a:extLst>
          </p:cNvPr>
          <p:cNvCxnSpPr>
            <a:cxnSpLocks/>
          </p:cNvCxnSpPr>
          <p:nvPr/>
        </p:nvCxnSpPr>
        <p:spPr>
          <a:xfrm flipV="1">
            <a:off x="4112888" y="3050882"/>
            <a:ext cx="276153" cy="183552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1B6209C-94F6-FF93-4668-7F94D4DD86F3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5900209" y="2474423"/>
            <a:ext cx="206374" cy="37249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CA62DBA-C0B4-81FB-730D-FEAA3FDD61ED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5900209" y="2961551"/>
            <a:ext cx="166158" cy="389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0F41BB3-7D02-908C-A2F0-7D3721B37AD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5900209" y="3135842"/>
            <a:ext cx="168274" cy="337255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2122E8-78C8-F367-8817-B7C7E9FBB98F}"/>
              </a:ext>
            </a:extLst>
          </p:cNvPr>
          <p:cNvGrpSpPr/>
          <p:nvPr/>
        </p:nvGrpSpPr>
        <p:grpSpPr>
          <a:xfrm>
            <a:off x="3680248" y="2417546"/>
            <a:ext cx="625347" cy="529075"/>
            <a:chOff x="3187932" y="3126305"/>
            <a:chExt cx="625347" cy="529075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570E6D7D-D013-6BD9-8D68-E86458CEFF6E}"/>
                </a:ext>
              </a:extLst>
            </p:cNvPr>
            <p:cNvSpPr/>
            <p:nvPr/>
          </p:nvSpPr>
          <p:spPr>
            <a:xfrm>
              <a:off x="3187932" y="3126305"/>
              <a:ext cx="525390" cy="459942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100" dirty="0"/>
            </a:p>
          </p:txBody>
        </p:sp>
        <p:sp>
          <p:nvSpPr>
            <p:cNvPr id="16" name="Google Shape;104;p19">
              <a:extLst>
                <a:ext uri="{FF2B5EF4-FFF2-40B4-BE49-F238E27FC236}">
                  <a16:creationId xmlns:a16="http://schemas.microsoft.com/office/drawing/2014/main" id="{CC82DCF5-336A-4797-6FF3-BE20FD6F7DCC}"/>
                </a:ext>
              </a:extLst>
            </p:cNvPr>
            <p:cNvSpPr txBox="1"/>
            <p:nvPr/>
          </p:nvSpPr>
          <p:spPr>
            <a:xfrm>
              <a:off x="3211179" y="3177358"/>
              <a:ext cx="602100" cy="478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/>
                <a:t>SOC</a:t>
              </a:r>
              <a:endParaRPr sz="1000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D004250-7A16-4F33-817C-EF2BA07D16E7}"/>
              </a:ext>
            </a:extLst>
          </p:cNvPr>
          <p:cNvGrpSpPr/>
          <p:nvPr/>
        </p:nvGrpSpPr>
        <p:grpSpPr>
          <a:xfrm>
            <a:off x="3684906" y="3121943"/>
            <a:ext cx="625347" cy="529075"/>
            <a:chOff x="3187932" y="3126305"/>
            <a:chExt cx="625347" cy="529075"/>
          </a:xfrm>
        </p:grpSpPr>
        <p:sp>
          <p:nvSpPr>
            <p:cNvPr id="65" name="Hexagon 64">
              <a:extLst>
                <a:ext uri="{FF2B5EF4-FFF2-40B4-BE49-F238E27FC236}">
                  <a16:creationId xmlns:a16="http://schemas.microsoft.com/office/drawing/2014/main" id="{F3F52821-2B4C-89CD-145B-1DEBFBE450B2}"/>
                </a:ext>
              </a:extLst>
            </p:cNvPr>
            <p:cNvSpPr/>
            <p:nvPr/>
          </p:nvSpPr>
          <p:spPr>
            <a:xfrm>
              <a:off x="3187932" y="3126305"/>
              <a:ext cx="525390" cy="459942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100" dirty="0"/>
            </a:p>
          </p:txBody>
        </p:sp>
        <p:sp>
          <p:nvSpPr>
            <p:cNvPr id="66" name="Google Shape;104;p19">
              <a:extLst>
                <a:ext uri="{FF2B5EF4-FFF2-40B4-BE49-F238E27FC236}">
                  <a16:creationId xmlns:a16="http://schemas.microsoft.com/office/drawing/2014/main" id="{7D739BEF-7D45-D1AD-A91D-C1641F4D3E00}"/>
                </a:ext>
              </a:extLst>
            </p:cNvPr>
            <p:cNvSpPr txBox="1"/>
            <p:nvPr/>
          </p:nvSpPr>
          <p:spPr>
            <a:xfrm>
              <a:off x="3211179" y="3177358"/>
              <a:ext cx="602100" cy="478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/>
                <a:t> IOT</a:t>
              </a:r>
              <a:endParaRPr sz="1000" dirty="0"/>
            </a:p>
          </p:txBody>
        </p:sp>
      </p:grp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8C0C6F4-D98C-FF98-425F-868D069AD761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5900209" y="1879213"/>
            <a:ext cx="305858" cy="94547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3E90164E-6919-3B89-99CD-182117797FAD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7333839" y="2982798"/>
            <a:ext cx="357647" cy="2455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103F526-0FAE-AA1D-6D57-85F096421BBF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7329618" y="2474423"/>
            <a:ext cx="361868" cy="518156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0CE6FD63-FB66-1886-B2C5-046FDEE6DE4D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7325397" y="2982711"/>
            <a:ext cx="366089" cy="490473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123DE1-56AA-8369-AA5C-C0464C564ED1}"/>
              </a:ext>
            </a:extLst>
          </p:cNvPr>
          <p:cNvGrpSpPr/>
          <p:nvPr/>
        </p:nvGrpSpPr>
        <p:grpSpPr>
          <a:xfrm>
            <a:off x="6925189" y="2781173"/>
            <a:ext cx="602100" cy="478022"/>
            <a:chOff x="3202618" y="2027549"/>
            <a:chExt cx="602100" cy="478022"/>
          </a:xfrm>
        </p:grpSpPr>
        <p:sp>
          <p:nvSpPr>
            <p:cNvPr id="28" name="Google Shape;103;p19">
              <a:extLst>
                <a:ext uri="{FF2B5EF4-FFF2-40B4-BE49-F238E27FC236}">
                  <a16:creationId xmlns:a16="http://schemas.microsoft.com/office/drawing/2014/main" id="{4D0390C7-41C7-6AAA-8CEB-08F79845ED6E}"/>
                </a:ext>
              </a:extLst>
            </p:cNvPr>
            <p:cNvSpPr/>
            <p:nvPr/>
          </p:nvSpPr>
          <p:spPr>
            <a:xfrm>
              <a:off x="3300872" y="2027549"/>
              <a:ext cx="404046" cy="405776"/>
            </a:xfrm>
            <a:prstGeom prst="ellipse">
              <a:avLst/>
            </a:prstGeom>
            <a:solidFill>
              <a:srgbClr val="558C3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  <p:sp>
          <p:nvSpPr>
            <p:cNvPr id="29" name="Google Shape;104;p19">
              <a:extLst>
                <a:ext uri="{FF2B5EF4-FFF2-40B4-BE49-F238E27FC236}">
                  <a16:creationId xmlns:a16="http://schemas.microsoft.com/office/drawing/2014/main" id="{FCEDF30B-5D2F-826B-7751-CC3C597541DC}"/>
                </a:ext>
              </a:extLst>
            </p:cNvPr>
            <p:cNvSpPr txBox="1"/>
            <p:nvPr/>
          </p:nvSpPr>
          <p:spPr>
            <a:xfrm>
              <a:off x="3202618" y="2027549"/>
              <a:ext cx="602100" cy="478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lnSpcReduction="10000"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/>
                <a:t>Level</a:t>
              </a:r>
              <a:br>
                <a:rPr lang="en" sz="1000" dirty="0"/>
              </a:br>
              <a:r>
                <a:rPr lang="en" sz="1000" dirty="0"/>
                <a:t>2</a:t>
              </a:r>
              <a:endParaRPr sz="1000" dirty="0"/>
            </a:p>
          </p:txBody>
        </p:sp>
      </p:grp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A898F6A0-283A-8586-DC1D-C430BD70ECF4}"/>
              </a:ext>
            </a:extLst>
          </p:cNvPr>
          <p:cNvCxnSpPr>
            <a:cxnSpLocks/>
          </p:cNvCxnSpPr>
          <p:nvPr/>
        </p:nvCxnSpPr>
        <p:spPr>
          <a:xfrm flipV="1">
            <a:off x="5724192" y="3155950"/>
            <a:ext cx="458591" cy="96634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9C40E62-82CF-9CB6-358F-17D1BA8720D6}"/>
              </a:ext>
            </a:extLst>
          </p:cNvPr>
          <p:cNvCxnSpPr>
            <a:cxnSpLocks/>
          </p:cNvCxnSpPr>
          <p:nvPr/>
        </p:nvCxnSpPr>
        <p:spPr>
          <a:xfrm flipH="1" flipV="1">
            <a:off x="4665237" y="3153834"/>
            <a:ext cx="697112" cy="99417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62D474-2B57-722A-F365-C965049C510D}"/>
              </a:ext>
            </a:extLst>
          </p:cNvPr>
          <p:cNvGrpSpPr/>
          <p:nvPr/>
        </p:nvGrpSpPr>
        <p:grpSpPr>
          <a:xfrm>
            <a:off x="5220629" y="3915532"/>
            <a:ext cx="602100" cy="478022"/>
            <a:chOff x="3202618" y="2027549"/>
            <a:chExt cx="602100" cy="478022"/>
          </a:xfrm>
        </p:grpSpPr>
        <p:sp>
          <p:nvSpPr>
            <p:cNvPr id="31" name="Google Shape;103;p19">
              <a:extLst>
                <a:ext uri="{FF2B5EF4-FFF2-40B4-BE49-F238E27FC236}">
                  <a16:creationId xmlns:a16="http://schemas.microsoft.com/office/drawing/2014/main" id="{E4694912-9289-BD48-15AF-E4A41DA0DAA4}"/>
                </a:ext>
              </a:extLst>
            </p:cNvPr>
            <p:cNvSpPr/>
            <p:nvPr/>
          </p:nvSpPr>
          <p:spPr>
            <a:xfrm>
              <a:off x="3300872" y="2027549"/>
              <a:ext cx="404046" cy="405776"/>
            </a:xfrm>
            <a:prstGeom prst="ellipse">
              <a:avLst/>
            </a:prstGeom>
            <a:solidFill>
              <a:srgbClr val="558C3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  <p:sp>
          <p:nvSpPr>
            <p:cNvPr id="32" name="Google Shape;104;p19">
              <a:extLst>
                <a:ext uri="{FF2B5EF4-FFF2-40B4-BE49-F238E27FC236}">
                  <a16:creationId xmlns:a16="http://schemas.microsoft.com/office/drawing/2014/main" id="{79601E80-ACDD-4E2A-EE85-084B8900374C}"/>
                </a:ext>
              </a:extLst>
            </p:cNvPr>
            <p:cNvSpPr txBox="1"/>
            <p:nvPr/>
          </p:nvSpPr>
          <p:spPr>
            <a:xfrm>
              <a:off x="3202618" y="2027549"/>
              <a:ext cx="602100" cy="478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lnSpcReduction="10000"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/>
                <a:t>Level</a:t>
              </a:r>
              <a:br>
                <a:rPr lang="en" sz="1000" dirty="0"/>
              </a:br>
              <a:r>
                <a:rPr lang="en" sz="1000" dirty="0"/>
                <a:t>S</a:t>
              </a:r>
              <a:endParaRPr sz="1000" dirty="0"/>
            </a:p>
          </p:txBody>
        </p:sp>
      </p:grp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EB4228A-C77D-4318-21B6-BEB868CE5ACC}"/>
              </a:ext>
            </a:extLst>
          </p:cNvPr>
          <p:cNvCxnSpPr>
            <a:cxnSpLocks/>
          </p:cNvCxnSpPr>
          <p:nvPr/>
        </p:nvCxnSpPr>
        <p:spPr>
          <a:xfrm flipH="1" flipV="1">
            <a:off x="5513512" y="4327996"/>
            <a:ext cx="4446" cy="21589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55FA7E9C-33C1-486B-E33F-66EE2E723893}"/>
              </a:ext>
            </a:extLst>
          </p:cNvPr>
          <p:cNvCxnSpPr>
            <a:cxnSpLocks/>
          </p:cNvCxnSpPr>
          <p:nvPr/>
        </p:nvCxnSpPr>
        <p:spPr>
          <a:xfrm flipH="1">
            <a:off x="8431864" y="3171913"/>
            <a:ext cx="401637" cy="660561"/>
          </a:xfrm>
          <a:prstGeom prst="straightConnector1">
            <a:avLst/>
          </a:prstGeom>
          <a:ln w="19050">
            <a:solidFill>
              <a:srgbClr val="671D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CAE247F-CA0D-FD78-AC35-FF517A48C504}"/>
              </a:ext>
            </a:extLst>
          </p:cNvPr>
          <p:cNvCxnSpPr>
            <a:cxnSpLocks/>
          </p:cNvCxnSpPr>
          <p:nvPr/>
        </p:nvCxnSpPr>
        <p:spPr>
          <a:xfrm>
            <a:off x="8422777" y="2972576"/>
            <a:ext cx="277132" cy="162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85D712FA-A7D8-EE25-58A3-198CC373AD82}"/>
              </a:ext>
            </a:extLst>
          </p:cNvPr>
          <p:cNvCxnSpPr>
            <a:cxnSpLocks/>
          </p:cNvCxnSpPr>
          <p:nvPr/>
        </p:nvCxnSpPr>
        <p:spPr>
          <a:xfrm>
            <a:off x="8423822" y="2461782"/>
            <a:ext cx="331304" cy="36001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732D1DA1-015A-2B73-4B3E-3B80FF49C0FA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8448546" y="3100095"/>
            <a:ext cx="269033" cy="37308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F71B5B5-6D87-72EE-FBF6-A6FDC11E0D96}"/>
              </a:ext>
            </a:extLst>
          </p:cNvPr>
          <p:cNvGrpSpPr/>
          <p:nvPr/>
        </p:nvGrpSpPr>
        <p:grpSpPr>
          <a:xfrm>
            <a:off x="4173136" y="4444906"/>
            <a:ext cx="661272" cy="582401"/>
            <a:chOff x="3687991" y="3136737"/>
            <a:chExt cx="661272" cy="582401"/>
          </a:xfrm>
        </p:grpSpPr>
        <p:sp>
          <p:nvSpPr>
            <p:cNvPr id="157" name="Google Shape;103;p19">
              <a:extLst>
                <a:ext uri="{FF2B5EF4-FFF2-40B4-BE49-F238E27FC236}">
                  <a16:creationId xmlns:a16="http://schemas.microsoft.com/office/drawing/2014/main" id="{09E00B7E-9BDB-7950-BC6F-9BAD5CD63202}"/>
                </a:ext>
              </a:extLst>
            </p:cNvPr>
            <p:cNvSpPr/>
            <p:nvPr/>
          </p:nvSpPr>
          <p:spPr>
            <a:xfrm>
              <a:off x="3799773" y="3136737"/>
              <a:ext cx="437709" cy="437266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158" name="Google Shape;104;p19">
              <a:extLst>
                <a:ext uri="{FF2B5EF4-FFF2-40B4-BE49-F238E27FC236}">
                  <a16:creationId xmlns:a16="http://schemas.microsoft.com/office/drawing/2014/main" id="{8B94BEB3-B640-9250-9B16-CEC95149D7DF}"/>
                </a:ext>
              </a:extLst>
            </p:cNvPr>
            <p:cNvSpPr txBox="1"/>
            <p:nvPr/>
          </p:nvSpPr>
          <p:spPr>
            <a:xfrm>
              <a:off x="3687991" y="3171803"/>
              <a:ext cx="661272" cy="5473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/>
                <a:t>External</a:t>
              </a:r>
              <a:br>
                <a:rPr lang="en" sz="700" dirty="0"/>
              </a:br>
              <a:r>
                <a:rPr lang="en" sz="700" dirty="0"/>
                <a:t>Data</a:t>
              </a:r>
              <a:endParaRPr sz="700" dirty="0"/>
            </a:p>
          </p:txBody>
        </p:sp>
      </p:grp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D92467BB-62D2-FB80-4488-6F92B09280BF}"/>
              </a:ext>
            </a:extLst>
          </p:cNvPr>
          <p:cNvCxnSpPr>
            <a:cxnSpLocks/>
          </p:cNvCxnSpPr>
          <p:nvPr/>
        </p:nvCxnSpPr>
        <p:spPr>
          <a:xfrm>
            <a:off x="4727463" y="4687614"/>
            <a:ext cx="403119" cy="342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928FCE-11D2-C242-E2B6-2471CDBD9B2E}"/>
              </a:ext>
            </a:extLst>
          </p:cNvPr>
          <p:cNvCxnSpPr>
            <a:cxnSpLocks/>
          </p:cNvCxnSpPr>
          <p:nvPr/>
        </p:nvCxnSpPr>
        <p:spPr>
          <a:xfrm>
            <a:off x="6843183" y="2988733"/>
            <a:ext cx="172290" cy="336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5117BF1-819D-778B-9A20-F7FD40E6888A}"/>
              </a:ext>
            </a:extLst>
          </p:cNvPr>
          <p:cNvSpPr/>
          <p:nvPr/>
        </p:nvSpPr>
        <p:spPr>
          <a:xfrm>
            <a:off x="7691486" y="2336767"/>
            <a:ext cx="757060" cy="275312"/>
          </a:xfrm>
          <a:prstGeom prst="roundRect">
            <a:avLst/>
          </a:prstGeom>
          <a:solidFill>
            <a:srgbClr val="FF271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SPE</a:t>
            </a:r>
            <a:endParaRPr lang="en-CH" sz="1000" dirty="0">
              <a:solidFill>
                <a:schemeClr val="bg1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B5D35F4-169A-03AE-F3A6-00D39A5DCF56}"/>
              </a:ext>
            </a:extLst>
          </p:cNvPr>
          <p:cNvSpPr/>
          <p:nvPr/>
        </p:nvSpPr>
        <p:spPr>
          <a:xfrm>
            <a:off x="7691486" y="2845142"/>
            <a:ext cx="757060" cy="275312"/>
          </a:xfrm>
          <a:prstGeom prst="roundRect">
            <a:avLst/>
          </a:prstGeom>
          <a:solidFill>
            <a:srgbClr val="FF271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SHE</a:t>
            </a:r>
            <a:endParaRPr lang="en-CH" sz="10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57D2B8-FAAB-4601-76D9-B10A59CEB0FB}"/>
              </a:ext>
            </a:extLst>
          </p:cNvPr>
          <p:cNvGrpSpPr/>
          <p:nvPr/>
        </p:nvGrpSpPr>
        <p:grpSpPr>
          <a:xfrm>
            <a:off x="6382834" y="1116018"/>
            <a:ext cx="2747647" cy="1019498"/>
            <a:chOff x="6382834" y="1116018"/>
            <a:chExt cx="2747647" cy="1019498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ADB70065-3834-BC9D-CEA6-3D83D97052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5" b="-1"/>
            <a:stretch/>
          </p:blipFill>
          <p:spPr bwMode="auto">
            <a:xfrm>
              <a:off x="6382834" y="1347992"/>
              <a:ext cx="2747647" cy="70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183059-33D5-C985-6CA4-AC0146446574}"/>
                </a:ext>
              </a:extLst>
            </p:cNvPr>
            <p:cNvSpPr/>
            <p:nvPr/>
          </p:nvSpPr>
          <p:spPr>
            <a:xfrm>
              <a:off x="6459091" y="1927047"/>
              <a:ext cx="1033050" cy="208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8831D3B-7142-9806-F1F2-F4EC0F2CEC28}"/>
                </a:ext>
              </a:extLst>
            </p:cNvPr>
            <p:cNvSpPr txBox="1"/>
            <p:nvPr/>
          </p:nvSpPr>
          <p:spPr>
            <a:xfrm>
              <a:off x="6756677" y="1116018"/>
              <a:ext cx="22587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CH" sz="1200" dirty="0" err="1">
                  <a:solidFill>
                    <a:srgbClr val="671D00"/>
                  </a:solidFill>
                </a:rPr>
                <a:t>Bsp</a:t>
              </a:r>
              <a:r>
                <a:rPr lang="de-CH" sz="1200" dirty="0">
                  <a:solidFill>
                    <a:srgbClr val="671D00"/>
                  </a:solidFill>
                </a:rPr>
                <a:t>: Details der MER Pipeline</a:t>
              </a:r>
              <a:endParaRPr lang="en-US" sz="1200" dirty="0">
                <a:solidFill>
                  <a:srgbClr val="671D00"/>
                </a:solidFill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9D3734-6C61-591F-ADFD-6CE43986A238}"/>
              </a:ext>
            </a:extLst>
          </p:cNvPr>
          <p:cNvCxnSpPr>
            <a:cxnSpLocks/>
          </p:cNvCxnSpPr>
          <p:nvPr/>
        </p:nvCxnSpPr>
        <p:spPr>
          <a:xfrm flipH="1">
            <a:off x="6618609" y="1946298"/>
            <a:ext cx="222818" cy="868223"/>
          </a:xfrm>
          <a:prstGeom prst="straightConnector1">
            <a:avLst/>
          </a:prstGeom>
          <a:ln w="12700">
            <a:solidFill>
              <a:srgbClr val="671D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Rectangle 12320">
            <a:extLst>
              <a:ext uri="{FF2B5EF4-FFF2-40B4-BE49-F238E27FC236}">
                <a16:creationId xmlns:a16="http://schemas.microsoft.com/office/drawing/2014/main" id="{5169097B-D038-F649-191D-1D82FDC1F6D6}"/>
              </a:ext>
            </a:extLst>
          </p:cNvPr>
          <p:cNvSpPr/>
          <p:nvPr/>
        </p:nvSpPr>
        <p:spPr>
          <a:xfrm>
            <a:off x="4098688" y="1093924"/>
            <a:ext cx="4733612" cy="3878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16" name="Rectangle 12315">
            <a:extLst>
              <a:ext uri="{FF2B5EF4-FFF2-40B4-BE49-F238E27FC236}">
                <a16:creationId xmlns:a16="http://schemas.microsoft.com/office/drawing/2014/main" id="{F2337D0A-9B0A-AA80-27E2-6FEAD7E38CD2}"/>
              </a:ext>
            </a:extLst>
          </p:cNvPr>
          <p:cNvSpPr/>
          <p:nvPr/>
        </p:nvSpPr>
        <p:spPr>
          <a:xfrm>
            <a:off x="311700" y="1093925"/>
            <a:ext cx="3151590" cy="3878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B5806BC-5FAA-4E16-E0CB-B5E9B5150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3" b="3198"/>
          <a:stretch/>
        </p:blipFill>
        <p:spPr bwMode="auto">
          <a:xfrm>
            <a:off x="367714" y="1158156"/>
            <a:ext cx="1550126" cy="82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C66998AC-39C5-B29F-8C74-1C73AA2577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Euclid’s Science Ground Segment (SGS)</a:t>
            </a:r>
            <a:endParaRPr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76CA6F-215B-22A0-6EFC-B79A0B030186}"/>
              </a:ext>
            </a:extLst>
          </p:cNvPr>
          <p:cNvSpPr/>
          <p:nvPr/>
        </p:nvSpPr>
        <p:spPr>
          <a:xfrm>
            <a:off x="-4967959" y="1791417"/>
            <a:ext cx="84425" cy="570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MOC</a:t>
            </a:r>
          </a:p>
        </p:txBody>
      </p:sp>
      <p:pic>
        <p:nvPicPr>
          <p:cNvPr id="12290" name="Picture 2" descr="ESA - The Operations, communicating with space">
            <a:extLst>
              <a:ext uri="{FF2B5EF4-FFF2-40B4-BE49-F238E27FC236}">
                <a16:creationId xmlns:a16="http://schemas.microsoft.com/office/drawing/2014/main" id="{F23730AC-4D5A-C7D4-3DCA-4351FC8F8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93" y="2298115"/>
            <a:ext cx="760352" cy="50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D7CE32D-6D79-B6DA-625E-F102C5250365}"/>
              </a:ext>
            </a:extLst>
          </p:cNvPr>
          <p:cNvSpPr/>
          <p:nvPr/>
        </p:nvSpPr>
        <p:spPr>
          <a:xfrm>
            <a:off x="1112773" y="3384897"/>
            <a:ext cx="1825000" cy="150503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14F4FC-96F1-88A6-5C57-4DC810C92F1D}"/>
              </a:ext>
            </a:extLst>
          </p:cNvPr>
          <p:cNvSpPr txBox="1"/>
          <p:nvPr/>
        </p:nvSpPr>
        <p:spPr>
          <a:xfrm>
            <a:off x="1113202" y="3408556"/>
            <a:ext cx="671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4C894E-2A0C-7DF3-D124-E054B7278E0B}"/>
              </a:ext>
            </a:extLst>
          </p:cNvPr>
          <p:cNvSpPr txBox="1"/>
          <p:nvPr/>
        </p:nvSpPr>
        <p:spPr>
          <a:xfrm>
            <a:off x="1280328" y="3666234"/>
            <a:ext cx="9248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Euclid Archive Services (EAS)</a:t>
            </a:r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47" name="Google Shape;73;p16">
            <a:extLst>
              <a:ext uri="{FF2B5EF4-FFF2-40B4-BE49-F238E27FC236}">
                <a16:creationId xmlns:a16="http://schemas.microsoft.com/office/drawing/2014/main" id="{51910328-479B-227E-9375-3FC0F5F6D59C}"/>
              </a:ext>
            </a:extLst>
          </p:cNvPr>
          <p:cNvSpPr/>
          <p:nvPr/>
        </p:nvSpPr>
        <p:spPr>
          <a:xfrm>
            <a:off x="2173190" y="3488672"/>
            <a:ext cx="671199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 dirty="0"/>
              <a:t>DPS DSS</a:t>
            </a:r>
          </a:p>
        </p:txBody>
      </p:sp>
      <p:sp>
        <p:nvSpPr>
          <p:cNvPr id="48" name="Google Shape;73;p16">
            <a:extLst>
              <a:ext uri="{FF2B5EF4-FFF2-40B4-BE49-F238E27FC236}">
                <a16:creationId xmlns:a16="http://schemas.microsoft.com/office/drawing/2014/main" id="{E845EEF3-51EC-A78A-8CE9-51B173037D5E}"/>
              </a:ext>
            </a:extLst>
          </p:cNvPr>
          <p:cNvSpPr/>
          <p:nvPr/>
        </p:nvSpPr>
        <p:spPr>
          <a:xfrm>
            <a:off x="2163829" y="4249135"/>
            <a:ext cx="671199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 dirty="0"/>
              <a:t>SAS </a:t>
            </a:r>
            <a:r>
              <a:rPr lang="de-CH" sz="1000" dirty="0"/>
              <a:t>(</a:t>
            </a:r>
            <a:r>
              <a:rPr lang="de-CH" sz="1000" dirty="0" err="1"/>
              <a:t>public</a:t>
            </a:r>
            <a:r>
              <a:rPr lang="de-CH" sz="1000" dirty="0"/>
              <a:t>)</a:t>
            </a:r>
            <a:endParaRPr sz="1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73DA09-D4F9-B87C-15C0-2979D1A3EDEB}"/>
              </a:ext>
            </a:extLst>
          </p:cNvPr>
          <p:cNvSpPr/>
          <p:nvPr/>
        </p:nvSpPr>
        <p:spPr>
          <a:xfrm>
            <a:off x="1129451" y="2716783"/>
            <a:ext cx="806407" cy="51211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MOC</a:t>
            </a: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1AFC6714-6022-8803-B3DD-96813133B6AA}"/>
              </a:ext>
            </a:extLst>
          </p:cNvPr>
          <p:cNvSpPr/>
          <p:nvPr/>
        </p:nvSpPr>
        <p:spPr>
          <a:xfrm>
            <a:off x="2383428" y="3974766"/>
            <a:ext cx="244664" cy="3693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F3E93F-906B-788C-7ED2-F75F1285A914}"/>
              </a:ext>
            </a:extLst>
          </p:cNvPr>
          <p:cNvSpPr/>
          <p:nvPr/>
        </p:nvSpPr>
        <p:spPr>
          <a:xfrm>
            <a:off x="4469327" y="1818535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736CD01-F0CB-4012-9DB8-C6E6DC0BF001}"/>
              </a:ext>
            </a:extLst>
          </p:cNvPr>
          <p:cNvSpPr/>
          <p:nvPr/>
        </p:nvSpPr>
        <p:spPr>
          <a:xfrm>
            <a:off x="4469327" y="2204074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752F0C-C8C6-9B05-79EE-75E6F565F6D2}"/>
              </a:ext>
            </a:extLst>
          </p:cNvPr>
          <p:cNvSpPr/>
          <p:nvPr/>
        </p:nvSpPr>
        <p:spPr>
          <a:xfrm>
            <a:off x="4469327" y="2589613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9DB7A2D-457B-CE47-F5FD-E8962985DA97}"/>
              </a:ext>
            </a:extLst>
          </p:cNvPr>
          <p:cNvSpPr/>
          <p:nvPr/>
        </p:nvSpPr>
        <p:spPr>
          <a:xfrm>
            <a:off x="4469327" y="2975152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5D61D-B34F-3DF1-84F8-0DAC1BB3F761}"/>
              </a:ext>
            </a:extLst>
          </p:cNvPr>
          <p:cNvSpPr/>
          <p:nvPr/>
        </p:nvSpPr>
        <p:spPr>
          <a:xfrm>
            <a:off x="4466270" y="3360691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B45C7F5-3094-D998-5E53-CCCD45385973}"/>
              </a:ext>
            </a:extLst>
          </p:cNvPr>
          <p:cNvSpPr/>
          <p:nvPr/>
        </p:nvSpPr>
        <p:spPr>
          <a:xfrm>
            <a:off x="4458081" y="3746230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01F8F055-0C05-0F56-3D19-A07113867830}"/>
              </a:ext>
            </a:extLst>
          </p:cNvPr>
          <p:cNvSpPr/>
          <p:nvPr/>
        </p:nvSpPr>
        <p:spPr>
          <a:xfrm>
            <a:off x="4455760" y="4131769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2FBF60B6-A474-9112-8B34-19E4EBE7E286}"/>
              </a:ext>
            </a:extLst>
          </p:cNvPr>
          <p:cNvSpPr/>
          <p:nvPr/>
        </p:nvSpPr>
        <p:spPr>
          <a:xfrm>
            <a:off x="4448720" y="4517307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89FD7F55-95E0-4A14-35AA-451B479E7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1" t="87751" r="-1"/>
          <a:stretch/>
        </p:blipFill>
        <p:spPr>
          <a:xfrm rot="5400000">
            <a:off x="4934842" y="4491993"/>
            <a:ext cx="268583" cy="30777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0D6726DE-C52D-1E1C-526A-28904ACB79F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3038" t="76055" r="2936" b="12750"/>
          <a:stretch/>
        </p:blipFill>
        <p:spPr>
          <a:xfrm rot="5400000">
            <a:off x="4931107" y="4107016"/>
            <a:ext cx="268583" cy="300308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D6EDC2AF-8C26-E263-A219-5183E4EEA4BF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745" t="65555" r="643" b="24387"/>
          <a:stretch/>
        </p:blipFill>
        <p:spPr>
          <a:xfrm rot="5400000">
            <a:off x="4931106" y="3730049"/>
            <a:ext cx="268583" cy="300307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CB041AC7-8C37-0B1D-CC78-FEE7FC6E6E95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67" t="55475" r="65" b="34749"/>
          <a:stretch/>
        </p:blipFill>
        <p:spPr>
          <a:xfrm rot="5400000">
            <a:off x="4931106" y="3342156"/>
            <a:ext cx="268583" cy="300306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123C404A-6965-DE6A-E816-9CF3363E6725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550" t="44552" r="1448" b="44754"/>
          <a:stretch/>
        </p:blipFill>
        <p:spPr>
          <a:xfrm rot="5400000">
            <a:off x="4921046" y="2962298"/>
            <a:ext cx="268583" cy="280186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C5F36982-19A6-40C8-C79D-8E99D0F0FAC2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283" t="33694" r="181" b="55368"/>
          <a:stretch/>
        </p:blipFill>
        <p:spPr>
          <a:xfrm rot="5400000">
            <a:off x="4925808" y="2569808"/>
            <a:ext cx="268583" cy="289711"/>
          </a:xfrm>
          <a:prstGeom prst="rect">
            <a:avLst/>
          </a:prstGeom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908F30A0-7B74-3988-A055-A5BD7CAF236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82" t="23131" r="80" b="66718"/>
          <a:stretch/>
        </p:blipFill>
        <p:spPr>
          <a:xfrm rot="5400000">
            <a:off x="4925274" y="2186993"/>
            <a:ext cx="268583" cy="288642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49A83D32-06B3-238C-36C0-1A05359A57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" t="11877" r="-1496" b="77585"/>
          <a:stretch/>
        </p:blipFill>
        <p:spPr>
          <a:xfrm rot="5400000">
            <a:off x="4925274" y="1802051"/>
            <a:ext cx="268583" cy="288643"/>
          </a:xfrm>
          <a:prstGeom prst="rect">
            <a:avLst/>
          </a:prstGeom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A90FD58F-53CA-4D6C-E4BD-E1B06A0AF541}"/>
              </a:ext>
            </a:extLst>
          </p:cNvPr>
          <p:cNvSpPr/>
          <p:nvPr/>
        </p:nvSpPr>
        <p:spPr>
          <a:xfrm>
            <a:off x="4475678" y="1423566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41" name="Picture 1040">
            <a:extLst>
              <a:ext uri="{FF2B5EF4-FFF2-40B4-BE49-F238E27FC236}">
                <a16:creationId xmlns:a16="http://schemas.microsoft.com/office/drawing/2014/main" id="{F69D8C39-62EB-BCE5-FC8D-B2A5C3C2A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1" t="823" r="-1404" b="88639"/>
          <a:stretch/>
        </p:blipFill>
        <p:spPr>
          <a:xfrm rot="5400000">
            <a:off x="4925274" y="1407082"/>
            <a:ext cx="268583" cy="288643"/>
          </a:xfrm>
          <a:prstGeom prst="rect">
            <a:avLst/>
          </a:prstGeom>
        </p:spPr>
      </p:pic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090B6C62-A794-42CC-AF9B-4B0F2B4BCADD}"/>
              </a:ext>
            </a:extLst>
          </p:cNvPr>
          <p:cNvGrpSpPr/>
          <p:nvPr/>
        </p:nvGrpSpPr>
        <p:grpSpPr>
          <a:xfrm>
            <a:off x="6480809" y="1417384"/>
            <a:ext cx="572387" cy="301008"/>
            <a:chOff x="6137909" y="1417384"/>
            <a:chExt cx="572387" cy="301008"/>
          </a:xfrm>
        </p:grpSpPr>
        <p:pic>
          <p:nvPicPr>
            <p:cNvPr id="12296" name="Picture 8" descr="Server - Kostenlose technologie Icons">
              <a:extLst>
                <a:ext uri="{FF2B5EF4-FFF2-40B4-BE49-F238E27FC236}">
                  <a16:creationId xmlns:a16="http://schemas.microsoft.com/office/drawing/2014/main" id="{41B0D1DC-844F-A5D6-CC88-E7CD19F7E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8" name="Picture 10" descr="Database DB icon PNG and SVG Vector Free Download">
              <a:extLst>
                <a:ext uri="{FF2B5EF4-FFF2-40B4-BE49-F238E27FC236}">
                  <a16:creationId xmlns:a16="http://schemas.microsoft.com/office/drawing/2014/main" id="{F6C28705-9E1E-AAB2-D8B3-A7C5C7493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00B6980B-8703-B414-F17A-0FCB43DBFF47}"/>
              </a:ext>
            </a:extLst>
          </p:cNvPr>
          <p:cNvGrpSpPr/>
          <p:nvPr/>
        </p:nvGrpSpPr>
        <p:grpSpPr>
          <a:xfrm>
            <a:off x="6480809" y="1800651"/>
            <a:ext cx="572387" cy="301008"/>
            <a:chOff x="6137909" y="1417384"/>
            <a:chExt cx="572387" cy="301008"/>
          </a:xfrm>
        </p:grpSpPr>
        <p:pic>
          <p:nvPicPr>
            <p:cNvPr id="1044" name="Picture 8" descr="Server - Kostenlose technologie Icons">
              <a:extLst>
                <a:ext uri="{FF2B5EF4-FFF2-40B4-BE49-F238E27FC236}">
                  <a16:creationId xmlns:a16="http://schemas.microsoft.com/office/drawing/2014/main" id="{7249C805-67C0-518B-3FAA-079A8DA95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Picture 10" descr="Database DB icon PNG and SVG Vector Free Download">
              <a:extLst>
                <a:ext uri="{FF2B5EF4-FFF2-40B4-BE49-F238E27FC236}">
                  <a16:creationId xmlns:a16="http://schemas.microsoft.com/office/drawing/2014/main" id="{E6CF61A5-CE94-1A3E-D845-7F62AE34F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F6B11E69-BB18-4E87-5F7E-FE281BFC6ABB}"/>
              </a:ext>
            </a:extLst>
          </p:cNvPr>
          <p:cNvGrpSpPr/>
          <p:nvPr/>
        </p:nvGrpSpPr>
        <p:grpSpPr>
          <a:xfrm>
            <a:off x="6480809" y="2181710"/>
            <a:ext cx="572387" cy="301008"/>
            <a:chOff x="6137909" y="1417384"/>
            <a:chExt cx="572387" cy="301008"/>
          </a:xfrm>
        </p:grpSpPr>
        <p:pic>
          <p:nvPicPr>
            <p:cNvPr id="1047" name="Picture 8" descr="Server - Kostenlose technologie Icons">
              <a:extLst>
                <a:ext uri="{FF2B5EF4-FFF2-40B4-BE49-F238E27FC236}">
                  <a16:creationId xmlns:a16="http://schemas.microsoft.com/office/drawing/2014/main" id="{7CB66BD2-BB62-500C-3D40-1F75A76A6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10" descr="Database DB icon PNG and SVG Vector Free Download">
              <a:extLst>
                <a:ext uri="{FF2B5EF4-FFF2-40B4-BE49-F238E27FC236}">
                  <a16:creationId xmlns:a16="http://schemas.microsoft.com/office/drawing/2014/main" id="{8E075110-BA8B-A188-7885-4F31F9FE9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4A2AB7BE-42E1-568C-FD12-B3C5298A6D7E}"/>
              </a:ext>
            </a:extLst>
          </p:cNvPr>
          <p:cNvGrpSpPr/>
          <p:nvPr/>
        </p:nvGrpSpPr>
        <p:grpSpPr>
          <a:xfrm>
            <a:off x="6480809" y="2566753"/>
            <a:ext cx="572387" cy="301008"/>
            <a:chOff x="6137909" y="1417384"/>
            <a:chExt cx="572387" cy="301008"/>
          </a:xfrm>
        </p:grpSpPr>
        <p:pic>
          <p:nvPicPr>
            <p:cNvPr id="1050" name="Picture 8" descr="Server - Kostenlose technologie Icons">
              <a:extLst>
                <a:ext uri="{FF2B5EF4-FFF2-40B4-BE49-F238E27FC236}">
                  <a16:creationId xmlns:a16="http://schemas.microsoft.com/office/drawing/2014/main" id="{D926DC2C-6A31-0060-8B72-0A0F8265F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1" name="Picture 10" descr="Database DB icon PNG and SVG Vector Free Download">
              <a:extLst>
                <a:ext uri="{FF2B5EF4-FFF2-40B4-BE49-F238E27FC236}">
                  <a16:creationId xmlns:a16="http://schemas.microsoft.com/office/drawing/2014/main" id="{310BFBA7-AF90-9F07-A2F3-FCD48C826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80BBDEB1-1EDF-85DA-83F7-911A258F5815}"/>
              </a:ext>
            </a:extLst>
          </p:cNvPr>
          <p:cNvGrpSpPr/>
          <p:nvPr/>
        </p:nvGrpSpPr>
        <p:grpSpPr>
          <a:xfrm>
            <a:off x="6480809" y="2971659"/>
            <a:ext cx="572387" cy="301008"/>
            <a:chOff x="6137909" y="1417384"/>
            <a:chExt cx="572387" cy="301008"/>
          </a:xfrm>
        </p:grpSpPr>
        <p:pic>
          <p:nvPicPr>
            <p:cNvPr id="1053" name="Picture 8" descr="Server - Kostenlose technologie Icons">
              <a:extLst>
                <a:ext uri="{FF2B5EF4-FFF2-40B4-BE49-F238E27FC236}">
                  <a16:creationId xmlns:a16="http://schemas.microsoft.com/office/drawing/2014/main" id="{F0803324-1AFC-CA6B-B5F5-C45788505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10" descr="Database DB icon PNG and SVG Vector Free Download">
              <a:extLst>
                <a:ext uri="{FF2B5EF4-FFF2-40B4-BE49-F238E27FC236}">
                  <a16:creationId xmlns:a16="http://schemas.microsoft.com/office/drawing/2014/main" id="{6E9C36C0-3CE5-8948-9AE0-01627EB0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83A92916-6EA0-6A35-DB14-A4C44C520265}"/>
              </a:ext>
            </a:extLst>
          </p:cNvPr>
          <p:cNvGrpSpPr/>
          <p:nvPr/>
        </p:nvGrpSpPr>
        <p:grpSpPr>
          <a:xfrm>
            <a:off x="6480809" y="3352137"/>
            <a:ext cx="572387" cy="301008"/>
            <a:chOff x="6137909" y="1417384"/>
            <a:chExt cx="572387" cy="301008"/>
          </a:xfrm>
        </p:grpSpPr>
        <p:pic>
          <p:nvPicPr>
            <p:cNvPr id="1056" name="Picture 8" descr="Server - Kostenlose technologie Icons">
              <a:extLst>
                <a:ext uri="{FF2B5EF4-FFF2-40B4-BE49-F238E27FC236}">
                  <a16:creationId xmlns:a16="http://schemas.microsoft.com/office/drawing/2014/main" id="{28A1234D-D3A3-FB36-5D99-EC94F6FF5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7" name="Picture 10" descr="Database DB icon PNG and SVG Vector Free Download">
              <a:extLst>
                <a:ext uri="{FF2B5EF4-FFF2-40B4-BE49-F238E27FC236}">
                  <a16:creationId xmlns:a16="http://schemas.microsoft.com/office/drawing/2014/main" id="{10858E65-03A2-681A-3842-B06D66C23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5B7A2566-F1F0-E602-F033-7561AA394B82}"/>
              </a:ext>
            </a:extLst>
          </p:cNvPr>
          <p:cNvGrpSpPr/>
          <p:nvPr/>
        </p:nvGrpSpPr>
        <p:grpSpPr>
          <a:xfrm>
            <a:off x="6480809" y="3733382"/>
            <a:ext cx="572387" cy="301008"/>
            <a:chOff x="6137909" y="1417384"/>
            <a:chExt cx="572387" cy="301008"/>
          </a:xfrm>
        </p:grpSpPr>
        <p:pic>
          <p:nvPicPr>
            <p:cNvPr id="1059" name="Picture 8" descr="Server - Kostenlose technologie Icons">
              <a:extLst>
                <a:ext uri="{FF2B5EF4-FFF2-40B4-BE49-F238E27FC236}">
                  <a16:creationId xmlns:a16="http://schemas.microsoft.com/office/drawing/2014/main" id="{505EB2F3-B1D6-D594-9973-0EDAB220C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10" descr="Database DB icon PNG and SVG Vector Free Download">
              <a:extLst>
                <a:ext uri="{FF2B5EF4-FFF2-40B4-BE49-F238E27FC236}">
                  <a16:creationId xmlns:a16="http://schemas.microsoft.com/office/drawing/2014/main" id="{A5A2C6D7-8543-0DA7-EBCC-20030D2C7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EAB2F277-3CFC-1994-A04E-BE1C7A9C9190}"/>
              </a:ext>
            </a:extLst>
          </p:cNvPr>
          <p:cNvGrpSpPr/>
          <p:nvPr/>
        </p:nvGrpSpPr>
        <p:grpSpPr>
          <a:xfrm>
            <a:off x="6480809" y="4106666"/>
            <a:ext cx="572387" cy="301008"/>
            <a:chOff x="6137909" y="1417384"/>
            <a:chExt cx="572387" cy="301008"/>
          </a:xfrm>
        </p:grpSpPr>
        <p:pic>
          <p:nvPicPr>
            <p:cNvPr id="1062" name="Picture 8" descr="Server - Kostenlose technologie Icons">
              <a:extLst>
                <a:ext uri="{FF2B5EF4-FFF2-40B4-BE49-F238E27FC236}">
                  <a16:creationId xmlns:a16="http://schemas.microsoft.com/office/drawing/2014/main" id="{5BE551F7-2C33-08E1-D486-6668A1163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3" name="Picture 10" descr="Database DB icon PNG and SVG Vector Free Download">
              <a:extLst>
                <a:ext uri="{FF2B5EF4-FFF2-40B4-BE49-F238E27FC236}">
                  <a16:creationId xmlns:a16="http://schemas.microsoft.com/office/drawing/2014/main" id="{4190B5D3-40C7-1745-7BD2-19B961B16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0926AC88-74D4-3826-F70C-AA8CEE142F52}"/>
              </a:ext>
            </a:extLst>
          </p:cNvPr>
          <p:cNvGrpSpPr/>
          <p:nvPr/>
        </p:nvGrpSpPr>
        <p:grpSpPr>
          <a:xfrm>
            <a:off x="6480809" y="4492315"/>
            <a:ext cx="572387" cy="301008"/>
            <a:chOff x="6137909" y="1417384"/>
            <a:chExt cx="572387" cy="301008"/>
          </a:xfrm>
        </p:grpSpPr>
        <p:pic>
          <p:nvPicPr>
            <p:cNvPr id="1065" name="Picture 8" descr="Server - Kostenlose technologie Icons">
              <a:extLst>
                <a:ext uri="{FF2B5EF4-FFF2-40B4-BE49-F238E27FC236}">
                  <a16:creationId xmlns:a16="http://schemas.microsoft.com/office/drawing/2014/main" id="{F6B6EC68-C975-A979-5A8E-78F81EFD4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10" descr="Database DB icon PNG and SVG Vector Free Download">
              <a:extLst>
                <a:ext uri="{FF2B5EF4-FFF2-40B4-BE49-F238E27FC236}">
                  <a16:creationId xmlns:a16="http://schemas.microsoft.com/office/drawing/2014/main" id="{C72CDB59-DD37-0F1A-D73F-67F663CCA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7" name="TextBox 1066">
            <a:extLst>
              <a:ext uri="{FF2B5EF4-FFF2-40B4-BE49-F238E27FC236}">
                <a16:creationId xmlns:a16="http://schemas.microsoft.com/office/drawing/2014/main" id="{76E31409-9493-CA98-342B-4F9ACFCD4C95}"/>
              </a:ext>
            </a:extLst>
          </p:cNvPr>
          <p:cNvSpPr txBox="1"/>
          <p:nvPr/>
        </p:nvSpPr>
        <p:spPr>
          <a:xfrm>
            <a:off x="5168004" y="1405026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SDC-US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9274ACF3-60A2-AA7F-04E6-A2D99B7F9D42}"/>
              </a:ext>
            </a:extLst>
          </p:cNvPr>
          <p:cNvSpPr txBox="1"/>
          <p:nvPr/>
        </p:nvSpPr>
        <p:spPr>
          <a:xfrm>
            <a:off x="5168004" y="1797992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SDC-FI</a:t>
            </a:r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1F944D1A-6841-F67D-5A2B-11C74D541063}"/>
              </a:ext>
            </a:extLst>
          </p:cNvPr>
          <p:cNvSpPr txBox="1"/>
          <p:nvPr/>
        </p:nvSpPr>
        <p:spPr>
          <a:xfrm>
            <a:off x="5168004" y="217967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SDC-DE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E90C2537-4DED-4936-716D-AFD9580FB3A0}"/>
              </a:ext>
            </a:extLst>
          </p:cNvPr>
          <p:cNvSpPr txBox="1"/>
          <p:nvPr/>
        </p:nvSpPr>
        <p:spPr>
          <a:xfrm>
            <a:off x="5168004" y="2571750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SDC-ES</a:t>
            </a: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D35BD150-35F7-EA70-28BD-7D3173C82272}"/>
              </a:ext>
            </a:extLst>
          </p:cNvPr>
          <p:cNvSpPr txBox="1"/>
          <p:nvPr/>
        </p:nvSpPr>
        <p:spPr>
          <a:xfrm>
            <a:off x="5168004" y="2964195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SDC-UK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6BE6561D-CAD2-093E-74A5-4D27E0D943F8}"/>
              </a:ext>
            </a:extLst>
          </p:cNvPr>
          <p:cNvSpPr txBox="1"/>
          <p:nvPr/>
        </p:nvSpPr>
        <p:spPr>
          <a:xfrm>
            <a:off x="5168004" y="3346037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SDC-CH</a:t>
            </a: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D89F1D7E-4A97-95EE-98EC-BB1F361436D3}"/>
              </a:ext>
            </a:extLst>
          </p:cNvPr>
          <p:cNvSpPr txBox="1"/>
          <p:nvPr/>
        </p:nvSpPr>
        <p:spPr>
          <a:xfrm>
            <a:off x="5168004" y="3737495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SDC-NL</a:t>
            </a:r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02256A8F-BEA4-57C6-D541-06C7F6E1ACBE}"/>
              </a:ext>
            </a:extLst>
          </p:cNvPr>
          <p:cNvSpPr txBox="1"/>
          <p:nvPr/>
        </p:nvSpPr>
        <p:spPr>
          <a:xfrm>
            <a:off x="5168004" y="411867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SDC-IT</a:t>
            </a:r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id="{EDA1A22B-5E37-D384-22FC-4E130E6D6EFE}"/>
              </a:ext>
            </a:extLst>
          </p:cNvPr>
          <p:cNvSpPr txBox="1"/>
          <p:nvPr/>
        </p:nvSpPr>
        <p:spPr>
          <a:xfrm>
            <a:off x="5168004" y="4483775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SDC-FR</a:t>
            </a:r>
          </a:p>
        </p:txBody>
      </p:sp>
      <p:cxnSp>
        <p:nvCxnSpPr>
          <p:cNvPr id="1077" name="Curved Connector 1076">
            <a:extLst>
              <a:ext uri="{FF2B5EF4-FFF2-40B4-BE49-F238E27FC236}">
                <a16:creationId xmlns:a16="http://schemas.microsoft.com/office/drawing/2014/main" id="{5DC563CF-20FE-EA15-0193-28428F06D5C5}"/>
              </a:ext>
            </a:extLst>
          </p:cNvPr>
          <p:cNvCxnSpPr>
            <a:cxnSpLocks/>
            <a:stCxn id="47" idx="4"/>
            <a:endCxn id="1040" idx="1"/>
          </p:cNvCxnSpPr>
          <p:nvPr/>
        </p:nvCxnSpPr>
        <p:spPr>
          <a:xfrm flipV="1">
            <a:off x="2844389" y="1552142"/>
            <a:ext cx="1631289" cy="2181411"/>
          </a:xfrm>
          <a:prstGeom prst="curvedConnector3">
            <a:avLst/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Curved Connector 1077">
            <a:extLst>
              <a:ext uri="{FF2B5EF4-FFF2-40B4-BE49-F238E27FC236}">
                <a16:creationId xmlns:a16="http://schemas.microsoft.com/office/drawing/2014/main" id="{B3494862-31C3-82D0-8423-6F79BD596E6B}"/>
              </a:ext>
            </a:extLst>
          </p:cNvPr>
          <p:cNvCxnSpPr>
            <a:cxnSpLocks/>
            <a:stCxn id="47" idx="4"/>
            <a:endCxn id="51" idx="1"/>
          </p:cNvCxnSpPr>
          <p:nvPr/>
        </p:nvCxnSpPr>
        <p:spPr>
          <a:xfrm flipV="1">
            <a:off x="2844389" y="1947111"/>
            <a:ext cx="1624938" cy="1786442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Curved Connector 1080">
            <a:extLst>
              <a:ext uri="{FF2B5EF4-FFF2-40B4-BE49-F238E27FC236}">
                <a16:creationId xmlns:a16="http://schemas.microsoft.com/office/drawing/2014/main" id="{37EDD18A-BD0A-5B28-01AB-B584E1D1C26F}"/>
              </a:ext>
            </a:extLst>
          </p:cNvPr>
          <p:cNvCxnSpPr>
            <a:cxnSpLocks/>
            <a:stCxn id="47" idx="4"/>
            <a:endCxn id="53" idx="1"/>
          </p:cNvCxnSpPr>
          <p:nvPr/>
        </p:nvCxnSpPr>
        <p:spPr>
          <a:xfrm flipV="1">
            <a:off x="2844389" y="2332650"/>
            <a:ext cx="1624938" cy="1400903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Curved Connector 1083">
            <a:extLst>
              <a:ext uri="{FF2B5EF4-FFF2-40B4-BE49-F238E27FC236}">
                <a16:creationId xmlns:a16="http://schemas.microsoft.com/office/drawing/2014/main" id="{D27D4CC2-A9D2-879C-A678-48FD6A1A8209}"/>
              </a:ext>
            </a:extLst>
          </p:cNvPr>
          <p:cNvCxnSpPr>
            <a:cxnSpLocks/>
            <a:stCxn id="47" idx="4"/>
            <a:endCxn id="56" idx="1"/>
          </p:cNvCxnSpPr>
          <p:nvPr/>
        </p:nvCxnSpPr>
        <p:spPr>
          <a:xfrm flipV="1">
            <a:off x="2844389" y="2718189"/>
            <a:ext cx="1624938" cy="1015364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7" name="Curved Connector 1086">
            <a:extLst>
              <a:ext uri="{FF2B5EF4-FFF2-40B4-BE49-F238E27FC236}">
                <a16:creationId xmlns:a16="http://schemas.microsoft.com/office/drawing/2014/main" id="{E1743842-9DE1-235F-921E-F3AE7CAA0534}"/>
              </a:ext>
            </a:extLst>
          </p:cNvPr>
          <p:cNvCxnSpPr>
            <a:cxnSpLocks/>
            <a:stCxn id="47" idx="4"/>
            <a:endCxn id="58" idx="1"/>
          </p:cNvCxnSpPr>
          <p:nvPr/>
        </p:nvCxnSpPr>
        <p:spPr>
          <a:xfrm flipV="1">
            <a:off x="2844389" y="3103728"/>
            <a:ext cx="1624938" cy="629825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1" name="Curved Connector 12290">
            <a:extLst>
              <a:ext uri="{FF2B5EF4-FFF2-40B4-BE49-F238E27FC236}">
                <a16:creationId xmlns:a16="http://schemas.microsoft.com/office/drawing/2014/main" id="{0EA1950E-4BD0-C5CA-6DF6-4B606B28A76F}"/>
              </a:ext>
            </a:extLst>
          </p:cNvPr>
          <p:cNvCxnSpPr>
            <a:cxnSpLocks/>
            <a:stCxn id="47" idx="4"/>
            <a:endCxn id="60" idx="1"/>
          </p:cNvCxnSpPr>
          <p:nvPr/>
        </p:nvCxnSpPr>
        <p:spPr>
          <a:xfrm flipV="1">
            <a:off x="2844389" y="3489267"/>
            <a:ext cx="1621881" cy="244286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7" name="Curved Connector 12296">
            <a:extLst>
              <a:ext uri="{FF2B5EF4-FFF2-40B4-BE49-F238E27FC236}">
                <a16:creationId xmlns:a16="http://schemas.microsoft.com/office/drawing/2014/main" id="{075BDCDE-B444-0F9B-B9BB-0ACE5BC4BF03}"/>
              </a:ext>
            </a:extLst>
          </p:cNvPr>
          <p:cNvCxnSpPr>
            <a:cxnSpLocks/>
            <a:stCxn id="47" idx="4"/>
            <a:endCxn id="63" idx="1"/>
          </p:cNvCxnSpPr>
          <p:nvPr/>
        </p:nvCxnSpPr>
        <p:spPr>
          <a:xfrm>
            <a:off x="2844389" y="3733553"/>
            <a:ext cx="1613692" cy="141253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1" name="Curved Connector 12300">
            <a:extLst>
              <a:ext uri="{FF2B5EF4-FFF2-40B4-BE49-F238E27FC236}">
                <a16:creationId xmlns:a16="http://schemas.microsoft.com/office/drawing/2014/main" id="{0E969322-F5AD-4657-347A-F9B450BB4696}"/>
              </a:ext>
            </a:extLst>
          </p:cNvPr>
          <p:cNvCxnSpPr>
            <a:cxnSpLocks/>
            <a:stCxn id="47" idx="4"/>
            <a:endCxn id="1024" idx="1"/>
          </p:cNvCxnSpPr>
          <p:nvPr/>
        </p:nvCxnSpPr>
        <p:spPr>
          <a:xfrm>
            <a:off x="2844389" y="3733553"/>
            <a:ext cx="1611371" cy="526792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4" name="Curved Connector 12303">
            <a:extLst>
              <a:ext uri="{FF2B5EF4-FFF2-40B4-BE49-F238E27FC236}">
                <a16:creationId xmlns:a16="http://schemas.microsoft.com/office/drawing/2014/main" id="{611005E8-4265-0B6F-8E57-9888532A669B}"/>
              </a:ext>
            </a:extLst>
          </p:cNvPr>
          <p:cNvCxnSpPr>
            <a:cxnSpLocks/>
            <a:stCxn id="47" idx="4"/>
            <a:endCxn id="1027" idx="1"/>
          </p:cNvCxnSpPr>
          <p:nvPr/>
        </p:nvCxnSpPr>
        <p:spPr>
          <a:xfrm>
            <a:off x="2844389" y="3733553"/>
            <a:ext cx="1604331" cy="912330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0" name="Picture 18">
            <a:extLst>
              <a:ext uri="{FF2B5EF4-FFF2-40B4-BE49-F238E27FC236}">
                <a16:creationId xmlns:a16="http://schemas.microsoft.com/office/drawing/2014/main" id="{4FB46503-DBF3-6C8D-619D-37EFABC52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13" y="1339529"/>
            <a:ext cx="1209054" cy="4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3" name="Google Shape;10;p1">
            <a:extLst>
              <a:ext uri="{FF2B5EF4-FFF2-40B4-BE49-F238E27FC236}">
                <a16:creationId xmlns:a16="http://schemas.microsoft.com/office/drawing/2014/main" id="{73C086EC-1198-AAE9-C551-E137F18148C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2221" y="1210787"/>
            <a:ext cx="1166525" cy="6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24" name="TextBox 12323">
            <a:extLst>
              <a:ext uri="{FF2B5EF4-FFF2-40B4-BE49-F238E27FC236}">
                <a16:creationId xmlns:a16="http://schemas.microsoft.com/office/drawing/2014/main" id="{578686DD-9164-A4B8-FA33-A341123367E1}"/>
              </a:ext>
            </a:extLst>
          </p:cNvPr>
          <p:cNvSpPr txBox="1"/>
          <p:nvPr/>
        </p:nvSpPr>
        <p:spPr>
          <a:xfrm>
            <a:off x="7416280" y="2357445"/>
            <a:ext cx="1461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Euclid </a:t>
            </a:r>
          </a:p>
          <a:p>
            <a:r>
              <a:rPr lang="en-US" sz="1600" dirty="0" err="1"/>
              <a:t>Daten-verarbeitung</a:t>
            </a:r>
            <a:r>
              <a:rPr lang="en-US" sz="1600" dirty="0"/>
              <a:t>: </a:t>
            </a:r>
          </a:p>
          <a:p>
            <a:r>
              <a:rPr lang="en-US" sz="1600" dirty="0"/>
              <a:t>Euclid </a:t>
            </a:r>
          </a:p>
          <a:p>
            <a:r>
              <a:rPr lang="en-US" sz="1600" dirty="0"/>
              <a:t>Pipeline </a:t>
            </a:r>
          </a:p>
          <a:p>
            <a:r>
              <a:rPr lang="en-US" sz="1600" dirty="0"/>
              <a:t>(PF’s)</a:t>
            </a:r>
          </a:p>
        </p:txBody>
      </p:sp>
      <p:sp>
        <p:nvSpPr>
          <p:cNvPr id="12325" name="Right Brace 12324">
            <a:extLst>
              <a:ext uri="{FF2B5EF4-FFF2-40B4-BE49-F238E27FC236}">
                <a16:creationId xmlns:a16="http://schemas.microsoft.com/office/drawing/2014/main" id="{C64413D2-A2A0-5650-951B-27A008F315E2}"/>
              </a:ext>
            </a:extLst>
          </p:cNvPr>
          <p:cNvSpPr/>
          <p:nvPr/>
        </p:nvSpPr>
        <p:spPr>
          <a:xfrm>
            <a:off x="7086599" y="1339529"/>
            <a:ext cx="386009" cy="3481825"/>
          </a:xfrm>
          <a:prstGeom prst="rightBrace">
            <a:avLst>
              <a:gd name="adj1" fmla="val 26099"/>
              <a:gd name="adj2" fmla="val 503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7" name="Down Arrow 12326">
            <a:extLst>
              <a:ext uri="{FF2B5EF4-FFF2-40B4-BE49-F238E27FC236}">
                <a16:creationId xmlns:a16="http://schemas.microsoft.com/office/drawing/2014/main" id="{F74EAD62-9C25-3D87-C8C9-023F2EA94782}"/>
              </a:ext>
            </a:extLst>
          </p:cNvPr>
          <p:cNvSpPr/>
          <p:nvPr/>
        </p:nvSpPr>
        <p:spPr>
          <a:xfrm>
            <a:off x="2377714" y="3187626"/>
            <a:ext cx="244664" cy="3693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30" name="Picture 22" descr="Galaxy NGC 2525">
            <a:extLst>
              <a:ext uri="{FF2B5EF4-FFF2-40B4-BE49-F238E27FC236}">
                <a16:creationId xmlns:a16="http://schemas.microsoft.com/office/drawing/2014/main" id="{85299EA8-83D4-86D4-DD39-9FE07333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65" y="1965614"/>
            <a:ext cx="328603" cy="352074"/>
          </a:xfrm>
          <a:prstGeom prst="rect">
            <a:avLst/>
          </a:prstGeom>
          <a:noFill/>
          <a:ln w="222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31" name="Down Arrow 12330">
            <a:extLst>
              <a:ext uri="{FF2B5EF4-FFF2-40B4-BE49-F238E27FC236}">
                <a16:creationId xmlns:a16="http://schemas.microsoft.com/office/drawing/2014/main" id="{E15B00ED-5F4B-EC8E-D0C9-AAC56225D762}"/>
              </a:ext>
            </a:extLst>
          </p:cNvPr>
          <p:cNvSpPr/>
          <p:nvPr/>
        </p:nvSpPr>
        <p:spPr>
          <a:xfrm rot="16200000">
            <a:off x="1923668" y="2828495"/>
            <a:ext cx="297298" cy="26580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33" name="Straight Connector 12332">
            <a:extLst>
              <a:ext uri="{FF2B5EF4-FFF2-40B4-BE49-F238E27FC236}">
                <a16:creationId xmlns:a16="http://schemas.microsoft.com/office/drawing/2014/main" id="{7EEF169F-F43A-D539-DE58-485F9EBFDD77}"/>
              </a:ext>
            </a:extLst>
          </p:cNvPr>
          <p:cNvCxnSpPr/>
          <p:nvPr/>
        </p:nvCxnSpPr>
        <p:spPr>
          <a:xfrm flipH="1">
            <a:off x="1589131" y="1756280"/>
            <a:ext cx="111083" cy="6396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6" name="Google Shape;73;p16">
            <a:extLst>
              <a:ext uri="{FF2B5EF4-FFF2-40B4-BE49-F238E27FC236}">
                <a16:creationId xmlns:a16="http://schemas.microsoft.com/office/drawing/2014/main" id="{1FB45225-84D1-3F4D-77DA-38A67FC765B8}"/>
              </a:ext>
            </a:extLst>
          </p:cNvPr>
          <p:cNvSpPr/>
          <p:nvPr/>
        </p:nvSpPr>
        <p:spPr>
          <a:xfrm>
            <a:off x="2188618" y="2715770"/>
            <a:ext cx="646411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CH" sz="1200" dirty="0"/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238477D9-234F-FA6C-6AC0-242BC9EA821B}"/>
              </a:ext>
            </a:extLst>
          </p:cNvPr>
          <p:cNvSpPr/>
          <p:nvPr/>
        </p:nvSpPr>
        <p:spPr>
          <a:xfrm>
            <a:off x="6193433" y="1503600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98C53489-5ABC-4E2C-9EC1-56F063C3F8EA}"/>
              </a:ext>
            </a:extLst>
          </p:cNvPr>
          <p:cNvSpPr/>
          <p:nvPr/>
        </p:nvSpPr>
        <p:spPr>
          <a:xfrm>
            <a:off x="6197549" y="1886758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314E82B4-F1CA-8620-1413-C3BC69FEA47E}"/>
              </a:ext>
            </a:extLst>
          </p:cNvPr>
          <p:cNvSpPr/>
          <p:nvPr/>
        </p:nvSpPr>
        <p:spPr>
          <a:xfrm>
            <a:off x="6189939" y="2253400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C65D6449-1009-2688-818C-6C180341B921}"/>
              </a:ext>
            </a:extLst>
          </p:cNvPr>
          <p:cNvSpPr/>
          <p:nvPr/>
        </p:nvSpPr>
        <p:spPr>
          <a:xfrm>
            <a:off x="6193433" y="2659301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F9A7C2CF-DF08-8734-E8D6-76D31881AB9C}"/>
              </a:ext>
            </a:extLst>
          </p:cNvPr>
          <p:cNvSpPr/>
          <p:nvPr/>
        </p:nvSpPr>
        <p:spPr>
          <a:xfrm>
            <a:off x="6186353" y="3050312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8CC53DB1-49CA-499A-6328-753A48ECE9CA}"/>
              </a:ext>
            </a:extLst>
          </p:cNvPr>
          <p:cNvSpPr/>
          <p:nvPr/>
        </p:nvSpPr>
        <p:spPr>
          <a:xfrm>
            <a:off x="6189240" y="3420248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8650287B-A669-A62B-FE09-727EAD056244}"/>
              </a:ext>
            </a:extLst>
          </p:cNvPr>
          <p:cNvSpPr/>
          <p:nvPr/>
        </p:nvSpPr>
        <p:spPr>
          <a:xfrm>
            <a:off x="6193432" y="3811259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547EED61-E514-CA59-A1CC-DAC51F0B22D3}"/>
              </a:ext>
            </a:extLst>
          </p:cNvPr>
          <p:cNvSpPr/>
          <p:nvPr/>
        </p:nvSpPr>
        <p:spPr>
          <a:xfrm>
            <a:off x="6193432" y="4181195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43956BED-47F6-FB8B-53EA-B15165C4C8B5}"/>
              </a:ext>
            </a:extLst>
          </p:cNvPr>
          <p:cNvSpPr/>
          <p:nvPr/>
        </p:nvSpPr>
        <p:spPr>
          <a:xfrm>
            <a:off x="6193432" y="4572206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8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CC851BC-B436-527A-0848-27186325FC6F}"/>
              </a:ext>
            </a:extLst>
          </p:cNvPr>
          <p:cNvGrpSpPr/>
          <p:nvPr/>
        </p:nvGrpSpPr>
        <p:grpSpPr>
          <a:xfrm>
            <a:off x="356475" y="420222"/>
            <a:ext cx="7988251" cy="1417544"/>
            <a:chOff x="356475" y="554972"/>
            <a:chExt cx="7988251" cy="1417544"/>
          </a:xfrm>
        </p:grpSpPr>
        <p:sp>
          <p:nvSpPr>
            <p:cNvPr id="142" name="Google Shape;142;p23"/>
            <p:cNvSpPr/>
            <p:nvPr/>
          </p:nvSpPr>
          <p:spPr>
            <a:xfrm>
              <a:off x="356475" y="1288402"/>
              <a:ext cx="6441214" cy="684114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CH"/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6911408" y="554972"/>
              <a:ext cx="1433318" cy="6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fontScale="92500"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CH" b="1" dirty="0">
                  <a:solidFill>
                    <a:srgbClr val="0070C0"/>
                  </a:solidFill>
                </a:rPr>
                <a:t>Fokus in dieser Präsentation</a:t>
              </a:r>
            </a:p>
          </p:txBody>
        </p:sp>
        <p:sp>
          <p:nvSpPr>
            <p:cNvPr id="2" name="Down Arrow 1">
              <a:extLst>
                <a:ext uri="{FF2B5EF4-FFF2-40B4-BE49-F238E27FC236}">
                  <a16:creationId xmlns:a16="http://schemas.microsoft.com/office/drawing/2014/main" id="{87D7066F-B094-3080-A538-C3E6C657B417}"/>
                </a:ext>
              </a:extLst>
            </p:cNvPr>
            <p:cNvSpPr/>
            <p:nvPr/>
          </p:nvSpPr>
          <p:spPr>
            <a:xfrm rot="1833434">
              <a:off x="6632877" y="862262"/>
              <a:ext cx="221673" cy="284227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parallel_split_nested.png">
            <a:extLst>
              <a:ext uri="{FF2B5EF4-FFF2-40B4-BE49-F238E27FC236}">
                <a16:creationId xmlns:a16="http://schemas.microsoft.com/office/drawing/2014/main" id="{06F17E51-2B28-FCAC-3C94-FDE130B97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57"/>
          <a:stretch/>
        </p:blipFill>
        <p:spPr>
          <a:xfrm>
            <a:off x="6911408" y="1180063"/>
            <a:ext cx="1967072" cy="1873889"/>
          </a:xfrm>
          <a:prstGeom prst="rect">
            <a:avLst/>
          </a:prstGeom>
        </p:spPr>
      </p:pic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/>
              <a:t>Beitrag von I4DS/FHNW für Euclid</a:t>
            </a:r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311700" y="1093923"/>
            <a:ext cx="8520600" cy="38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-CH" dirty="0"/>
              <a:t>Beitrag zur Datenverarbeitungsstruktur am Boden (SGS)</a:t>
            </a:r>
            <a:br>
              <a:rPr lang="de-CH" dirty="0"/>
            </a:br>
            <a:r>
              <a:rPr lang="de-CH" dirty="0"/>
              <a:t>Infrastructure </a:t>
            </a:r>
            <a:r>
              <a:rPr lang="de-CH" dirty="0" err="1"/>
              <a:t>Abstraction</a:t>
            </a:r>
            <a:r>
              <a:rPr lang="de-CH" dirty="0"/>
              <a:t> Layer (IAL)</a:t>
            </a: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endParaRPr lang="de-CH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-CH" dirty="0"/>
              <a:t>Beitrag zur Methodik in der Wissenschaftliche Auswertung</a:t>
            </a:r>
            <a:br>
              <a:rPr lang="de-CH" dirty="0"/>
            </a:br>
            <a:r>
              <a:rPr lang="de-CH" dirty="0"/>
              <a:t>Angewandtes </a:t>
            </a:r>
            <a:r>
              <a:rPr lang="de-CH" dirty="0" err="1"/>
              <a:t>Machine</a:t>
            </a:r>
            <a:r>
              <a:rPr lang="de-CH" dirty="0"/>
              <a:t> Learning für die Science Pipeline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46A0A1-4A60-D700-0A72-EB432E8A1C66}"/>
              </a:ext>
            </a:extLst>
          </p:cNvPr>
          <p:cNvSpPr txBox="1"/>
          <p:nvPr/>
        </p:nvSpPr>
        <p:spPr>
          <a:xfrm>
            <a:off x="772888" y="1845907"/>
            <a:ext cx="60248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dirty="0"/>
              <a:t>Software/System Engineering</a:t>
            </a:r>
            <a:r>
              <a:rPr lang="de-CH" dirty="0"/>
              <a:t>, </a:t>
            </a:r>
            <a:r>
              <a:rPr lang="de-CH" sz="1400" dirty="0"/>
              <a:t>seit ~2010</a:t>
            </a:r>
            <a:br>
              <a:rPr lang="de-CH" sz="1400" dirty="0"/>
            </a:br>
            <a:r>
              <a:rPr lang="de-CH" sz="1400" dirty="0"/>
              <a:t>Involvierte Mitarbeiter vom I4DS (chronologisch): Martin Melchior, Stefan Müller, Marco </a:t>
            </a:r>
            <a:r>
              <a:rPr lang="de-CH" sz="1400" dirty="0" err="1"/>
              <a:t>Soldati</a:t>
            </a:r>
            <a:r>
              <a:rPr lang="de-CH" sz="1400" dirty="0"/>
              <a:t>, Simon Spörri, Cyril </a:t>
            </a:r>
            <a:r>
              <a:rPr lang="de-CH" sz="1400" dirty="0" err="1"/>
              <a:t>Halmo</a:t>
            </a:r>
            <a:r>
              <a:rPr lang="de-CH" sz="1400" dirty="0"/>
              <a:t>, Ivo Nussbaumer, Simon Marcin, Marcel </a:t>
            </a:r>
            <a:r>
              <a:rPr lang="de-CH" sz="1400" dirty="0" err="1"/>
              <a:t>Burri</a:t>
            </a:r>
            <a:r>
              <a:rPr lang="de-CH" sz="1400" dirty="0"/>
              <a:t>, Tino Heuberger. </a:t>
            </a:r>
            <a:br>
              <a:rPr lang="de-CH" sz="1400" dirty="0"/>
            </a:br>
            <a:r>
              <a:rPr lang="de-CH" sz="1400" dirty="0"/>
              <a:t>10 Studierenden-Projekte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3195E-C762-0386-D066-A5D75C504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698" y="3295741"/>
            <a:ext cx="1616061" cy="1626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8F0B47-D120-ECF0-F40B-4C599AD53F76}"/>
              </a:ext>
            </a:extLst>
          </p:cNvPr>
          <p:cNvSpPr txBox="1"/>
          <p:nvPr/>
        </p:nvSpPr>
        <p:spPr>
          <a:xfrm>
            <a:off x="779454" y="4020315"/>
            <a:ext cx="60182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de-CH" dirty="0"/>
              <a:t>seit ~2012, </a:t>
            </a:r>
            <a:br>
              <a:rPr lang="de-CH" dirty="0"/>
            </a:br>
            <a:r>
              <a:rPr lang="de-CH" dirty="0"/>
              <a:t>Involvierte Mitarbeiter vom I4DS (chronologisch): Andre </a:t>
            </a:r>
            <a:r>
              <a:rPr lang="de-CH" dirty="0" err="1"/>
              <a:t>Csillaghy</a:t>
            </a:r>
            <a:r>
              <a:rPr lang="de-CH" dirty="0"/>
              <a:t>, Stefan Müller, Martin Melchior, Gabriele Torre, Michael Graber, Mohamad Dia, Stefan Hackstein, Christian Bailer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C1BDB-AAB6-94F0-550A-01BF9C4082BA}"/>
              </a:ext>
            </a:extLst>
          </p:cNvPr>
          <p:cNvSpPr txBox="1"/>
          <p:nvPr/>
        </p:nvSpPr>
        <p:spPr>
          <a:xfrm>
            <a:off x="4071480" y="2731570"/>
            <a:ext cx="4042613" cy="523220"/>
          </a:xfrm>
          <a:prstGeom prst="rect">
            <a:avLst/>
          </a:prstGeom>
          <a:solidFill>
            <a:srgbClr val="BAE7FF">
              <a:alpha val="28000"/>
            </a:srgbClr>
          </a:solidFill>
        </p:spPr>
        <p:txBody>
          <a:bodyPr wrap="square">
            <a:spAutoFit/>
          </a:bodyPr>
          <a:lstStyle/>
          <a:p>
            <a:r>
              <a:rPr lang="de-CH" sz="1400" dirty="0"/>
              <a:t>André </a:t>
            </a:r>
            <a:r>
              <a:rPr lang="de-CH" sz="1400" dirty="0" err="1"/>
              <a:t>Csillaghy</a:t>
            </a:r>
            <a:r>
              <a:rPr lang="de-CH" sz="1400" dirty="0"/>
              <a:t> wichtig fürs Aufgleisen / Funding</a:t>
            </a:r>
            <a:br>
              <a:rPr lang="de-CH" sz="1400" dirty="0"/>
            </a:br>
            <a:r>
              <a:rPr lang="de-CH" dirty="0"/>
              <a:t>Hanna </a:t>
            </a:r>
            <a:r>
              <a:rPr lang="de-CH" dirty="0" err="1"/>
              <a:t>Sathiapal</a:t>
            </a:r>
            <a:r>
              <a:rPr lang="de-CH" dirty="0"/>
              <a:t> fürs Public Engagement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BF8447-9AE5-C8AB-61C5-D5CAD6258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087" y="4024558"/>
            <a:ext cx="1108626" cy="251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A780A-611E-8475-30A9-CE8F6BFE41B4}"/>
              </a:ext>
            </a:extLst>
          </p:cNvPr>
          <p:cNvSpPr txBox="1"/>
          <p:nvPr/>
        </p:nvSpPr>
        <p:spPr>
          <a:xfrm>
            <a:off x="5535582" y="1510645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SBFI / PRODEX</a:t>
            </a:r>
          </a:p>
        </p:txBody>
      </p:sp>
    </p:spTree>
    <p:extLst>
      <p:ext uri="{BB962C8B-B14F-4D97-AF65-F5344CB8AC3E}">
        <p14:creationId xmlns:p14="http://schemas.microsoft.com/office/powerpoint/2010/main" val="16364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Rectangle 12320">
            <a:extLst>
              <a:ext uri="{FF2B5EF4-FFF2-40B4-BE49-F238E27FC236}">
                <a16:creationId xmlns:a16="http://schemas.microsoft.com/office/drawing/2014/main" id="{5169097B-D038-F649-191D-1D82FDC1F6D6}"/>
              </a:ext>
            </a:extLst>
          </p:cNvPr>
          <p:cNvSpPr/>
          <p:nvPr/>
        </p:nvSpPr>
        <p:spPr>
          <a:xfrm>
            <a:off x="4098688" y="1093924"/>
            <a:ext cx="4733612" cy="3878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16" name="Rectangle 12315">
            <a:extLst>
              <a:ext uri="{FF2B5EF4-FFF2-40B4-BE49-F238E27FC236}">
                <a16:creationId xmlns:a16="http://schemas.microsoft.com/office/drawing/2014/main" id="{F2337D0A-9B0A-AA80-27E2-6FEAD7E38CD2}"/>
              </a:ext>
            </a:extLst>
          </p:cNvPr>
          <p:cNvSpPr/>
          <p:nvPr/>
        </p:nvSpPr>
        <p:spPr>
          <a:xfrm>
            <a:off x="311700" y="1093925"/>
            <a:ext cx="3151590" cy="3878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B5806BC-5FAA-4E16-E0CB-B5E9B5150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3" b="3198"/>
          <a:stretch/>
        </p:blipFill>
        <p:spPr bwMode="auto">
          <a:xfrm>
            <a:off x="367714" y="1158156"/>
            <a:ext cx="1550126" cy="82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C66998AC-39C5-B29F-8C74-1C73AA2577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Rolle von IAL in Euclid’s SGS</a:t>
            </a:r>
            <a:endParaRPr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76CA6F-215B-22A0-6EFC-B79A0B030186}"/>
              </a:ext>
            </a:extLst>
          </p:cNvPr>
          <p:cNvSpPr/>
          <p:nvPr/>
        </p:nvSpPr>
        <p:spPr>
          <a:xfrm>
            <a:off x="-4967959" y="1791417"/>
            <a:ext cx="84425" cy="570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MOC</a:t>
            </a:r>
          </a:p>
        </p:txBody>
      </p:sp>
      <p:pic>
        <p:nvPicPr>
          <p:cNvPr id="12290" name="Picture 2" descr="ESA - The Operations, communicating with space">
            <a:extLst>
              <a:ext uri="{FF2B5EF4-FFF2-40B4-BE49-F238E27FC236}">
                <a16:creationId xmlns:a16="http://schemas.microsoft.com/office/drawing/2014/main" id="{F23730AC-4D5A-C7D4-3DCA-4351FC8F8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93" y="2298115"/>
            <a:ext cx="760352" cy="50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D7CE32D-6D79-B6DA-625E-F102C5250365}"/>
              </a:ext>
            </a:extLst>
          </p:cNvPr>
          <p:cNvSpPr/>
          <p:nvPr/>
        </p:nvSpPr>
        <p:spPr>
          <a:xfrm>
            <a:off x="1112773" y="3384897"/>
            <a:ext cx="1825000" cy="150503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14F4FC-96F1-88A6-5C57-4DC810C92F1D}"/>
              </a:ext>
            </a:extLst>
          </p:cNvPr>
          <p:cNvSpPr txBox="1"/>
          <p:nvPr/>
        </p:nvSpPr>
        <p:spPr>
          <a:xfrm>
            <a:off x="1113202" y="3408556"/>
            <a:ext cx="671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4C894E-2A0C-7DF3-D124-E054B7278E0B}"/>
              </a:ext>
            </a:extLst>
          </p:cNvPr>
          <p:cNvSpPr txBox="1"/>
          <p:nvPr/>
        </p:nvSpPr>
        <p:spPr>
          <a:xfrm>
            <a:off x="1280328" y="3666234"/>
            <a:ext cx="9248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Euclid Archive Services (EAS)</a:t>
            </a:r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47" name="Google Shape;73;p16">
            <a:extLst>
              <a:ext uri="{FF2B5EF4-FFF2-40B4-BE49-F238E27FC236}">
                <a16:creationId xmlns:a16="http://schemas.microsoft.com/office/drawing/2014/main" id="{51910328-479B-227E-9375-3FC0F5F6D59C}"/>
              </a:ext>
            </a:extLst>
          </p:cNvPr>
          <p:cNvSpPr/>
          <p:nvPr/>
        </p:nvSpPr>
        <p:spPr>
          <a:xfrm>
            <a:off x="2173190" y="3488672"/>
            <a:ext cx="671199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 dirty="0"/>
              <a:t>DPS DSS</a:t>
            </a:r>
          </a:p>
        </p:txBody>
      </p:sp>
      <p:sp>
        <p:nvSpPr>
          <p:cNvPr id="48" name="Google Shape;73;p16">
            <a:extLst>
              <a:ext uri="{FF2B5EF4-FFF2-40B4-BE49-F238E27FC236}">
                <a16:creationId xmlns:a16="http://schemas.microsoft.com/office/drawing/2014/main" id="{E845EEF3-51EC-A78A-8CE9-51B173037D5E}"/>
              </a:ext>
            </a:extLst>
          </p:cNvPr>
          <p:cNvSpPr/>
          <p:nvPr/>
        </p:nvSpPr>
        <p:spPr>
          <a:xfrm>
            <a:off x="2163829" y="4249135"/>
            <a:ext cx="671199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 dirty="0"/>
              <a:t>SAS </a:t>
            </a:r>
            <a:r>
              <a:rPr lang="de-CH" sz="1000" dirty="0"/>
              <a:t>(</a:t>
            </a:r>
            <a:r>
              <a:rPr lang="de-CH" sz="1000" dirty="0" err="1"/>
              <a:t>public</a:t>
            </a:r>
            <a:r>
              <a:rPr lang="de-CH" sz="1000" dirty="0"/>
              <a:t>)</a:t>
            </a:r>
            <a:endParaRPr sz="1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73DA09-D4F9-B87C-15C0-2979D1A3EDEB}"/>
              </a:ext>
            </a:extLst>
          </p:cNvPr>
          <p:cNvSpPr/>
          <p:nvPr/>
        </p:nvSpPr>
        <p:spPr>
          <a:xfrm>
            <a:off x="1129451" y="2716783"/>
            <a:ext cx="806407" cy="51211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MOC</a:t>
            </a: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1AFC6714-6022-8803-B3DD-96813133B6AA}"/>
              </a:ext>
            </a:extLst>
          </p:cNvPr>
          <p:cNvSpPr/>
          <p:nvPr/>
        </p:nvSpPr>
        <p:spPr>
          <a:xfrm>
            <a:off x="2383428" y="3974766"/>
            <a:ext cx="244664" cy="3693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F3E93F-906B-788C-7ED2-F75F1285A914}"/>
              </a:ext>
            </a:extLst>
          </p:cNvPr>
          <p:cNvSpPr/>
          <p:nvPr/>
        </p:nvSpPr>
        <p:spPr>
          <a:xfrm>
            <a:off x="4469327" y="1818535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736CD01-F0CB-4012-9DB8-C6E6DC0BF001}"/>
              </a:ext>
            </a:extLst>
          </p:cNvPr>
          <p:cNvSpPr/>
          <p:nvPr/>
        </p:nvSpPr>
        <p:spPr>
          <a:xfrm>
            <a:off x="4469327" y="2204074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752F0C-C8C6-9B05-79EE-75E6F565F6D2}"/>
              </a:ext>
            </a:extLst>
          </p:cNvPr>
          <p:cNvSpPr/>
          <p:nvPr/>
        </p:nvSpPr>
        <p:spPr>
          <a:xfrm>
            <a:off x="4469327" y="2589613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9DB7A2D-457B-CE47-F5FD-E8962985DA97}"/>
              </a:ext>
            </a:extLst>
          </p:cNvPr>
          <p:cNvSpPr/>
          <p:nvPr/>
        </p:nvSpPr>
        <p:spPr>
          <a:xfrm>
            <a:off x="4469327" y="2975152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5D61D-B34F-3DF1-84F8-0DAC1BB3F761}"/>
              </a:ext>
            </a:extLst>
          </p:cNvPr>
          <p:cNvSpPr/>
          <p:nvPr/>
        </p:nvSpPr>
        <p:spPr>
          <a:xfrm>
            <a:off x="4466270" y="3360691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B45C7F5-3094-D998-5E53-CCCD45385973}"/>
              </a:ext>
            </a:extLst>
          </p:cNvPr>
          <p:cNvSpPr/>
          <p:nvPr/>
        </p:nvSpPr>
        <p:spPr>
          <a:xfrm>
            <a:off x="4458081" y="3746230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01F8F055-0C05-0F56-3D19-A07113867830}"/>
              </a:ext>
            </a:extLst>
          </p:cNvPr>
          <p:cNvSpPr/>
          <p:nvPr/>
        </p:nvSpPr>
        <p:spPr>
          <a:xfrm>
            <a:off x="4455760" y="4131769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2FBF60B6-A474-9112-8B34-19E4EBE7E286}"/>
              </a:ext>
            </a:extLst>
          </p:cNvPr>
          <p:cNvSpPr/>
          <p:nvPr/>
        </p:nvSpPr>
        <p:spPr>
          <a:xfrm>
            <a:off x="4448720" y="4517307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89FD7F55-95E0-4A14-35AA-451B479E7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1" t="87751" r="-1"/>
          <a:stretch/>
        </p:blipFill>
        <p:spPr>
          <a:xfrm rot="5400000">
            <a:off x="4934842" y="4491993"/>
            <a:ext cx="268583" cy="30777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0D6726DE-C52D-1E1C-526A-28904ACB79F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3038" t="76055" r="2936" b="12750"/>
          <a:stretch/>
        </p:blipFill>
        <p:spPr>
          <a:xfrm rot="5400000">
            <a:off x="4931107" y="4107016"/>
            <a:ext cx="268583" cy="300308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D6EDC2AF-8C26-E263-A219-5183E4EEA4BF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745" t="65555" r="643" b="24387"/>
          <a:stretch/>
        </p:blipFill>
        <p:spPr>
          <a:xfrm rot="5400000">
            <a:off x="4931106" y="3730049"/>
            <a:ext cx="268583" cy="300307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CB041AC7-8C37-0B1D-CC78-FEE7FC6E6E95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67" t="55475" r="65" b="34749"/>
          <a:stretch/>
        </p:blipFill>
        <p:spPr>
          <a:xfrm rot="5400000">
            <a:off x="4931106" y="3342156"/>
            <a:ext cx="268583" cy="300306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123C404A-6965-DE6A-E816-9CF3363E6725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550" t="44552" r="1448" b="44754"/>
          <a:stretch/>
        </p:blipFill>
        <p:spPr>
          <a:xfrm rot="5400000">
            <a:off x="4921046" y="2962298"/>
            <a:ext cx="268583" cy="280186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C5F36982-19A6-40C8-C79D-8E99D0F0FAC2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283" t="33694" r="181" b="55368"/>
          <a:stretch/>
        </p:blipFill>
        <p:spPr>
          <a:xfrm rot="5400000">
            <a:off x="4925808" y="2579433"/>
            <a:ext cx="268583" cy="289711"/>
          </a:xfrm>
          <a:prstGeom prst="rect">
            <a:avLst/>
          </a:prstGeom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908F30A0-7B74-3988-A055-A5BD7CAF236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82" t="23131" r="80" b="66718"/>
          <a:stretch/>
        </p:blipFill>
        <p:spPr>
          <a:xfrm rot="5400000">
            <a:off x="4925274" y="2186993"/>
            <a:ext cx="268583" cy="288642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49A83D32-06B3-238C-36C0-1A05359A57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" t="11877" r="-1496" b="77585"/>
          <a:stretch/>
        </p:blipFill>
        <p:spPr>
          <a:xfrm rot="5400000">
            <a:off x="4925274" y="1802051"/>
            <a:ext cx="268583" cy="288643"/>
          </a:xfrm>
          <a:prstGeom prst="rect">
            <a:avLst/>
          </a:prstGeom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A90FD58F-53CA-4D6C-E4BD-E1B06A0AF541}"/>
              </a:ext>
            </a:extLst>
          </p:cNvPr>
          <p:cNvSpPr/>
          <p:nvPr/>
        </p:nvSpPr>
        <p:spPr>
          <a:xfrm>
            <a:off x="4475678" y="1423566"/>
            <a:ext cx="1584000" cy="257151"/>
          </a:xfrm>
          <a:prstGeom prst="rect">
            <a:avLst/>
          </a:prstGeom>
          <a:solidFill>
            <a:srgbClr val="B98E0D">
              <a:alpha val="9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41" name="Picture 1040">
            <a:extLst>
              <a:ext uri="{FF2B5EF4-FFF2-40B4-BE49-F238E27FC236}">
                <a16:creationId xmlns:a16="http://schemas.microsoft.com/office/drawing/2014/main" id="{F69D8C39-62EB-BCE5-FC8D-B2A5C3C2A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1" t="823" r="-1404" b="88639"/>
          <a:stretch/>
        </p:blipFill>
        <p:spPr>
          <a:xfrm rot="5400000">
            <a:off x="4925274" y="1416707"/>
            <a:ext cx="268583" cy="288643"/>
          </a:xfrm>
          <a:prstGeom prst="rect">
            <a:avLst/>
          </a:prstGeom>
        </p:spPr>
      </p:pic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090B6C62-A794-42CC-AF9B-4B0F2B4BCADD}"/>
              </a:ext>
            </a:extLst>
          </p:cNvPr>
          <p:cNvGrpSpPr/>
          <p:nvPr/>
        </p:nvGrpSpPr>
        <p:grpSpPr>
          <a:xfrm>
            <a:off x="6480809" y="1417384"/>
            <a:ext cx="572387" cy="301008"/>
            <a:chOff x="6137909" y="1417384"/>
            <a:chExt cx="572387" cy="301008"/>
          </a:xfrm>
        </p:grpSpPr>
        <p:pic>
          <p:nvPicPr>
            <p:cNvPr id="12296" name="Picture 8" descr="Server - Kostenlose technologie Icons">
              <a:extLst>
                <a:ext uri="{FF2B5EF4-FFF2-40B4-BE49-F238E27FC236}">
                  <a16:creationId xmlns:a16="http://schemas.microsoft.com/office/drawing/2014/main" id="{41B0D1DC-844F-A5D6-CC88-E7CD19F7E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8" name="Picture 10" descr="Database DB icon PNG and SVG Vector Free Download">
              <a:extLst>
                <a:ext uri="{FF2B5EF4-FFF2-40B4-BE49-F238E27FC236}">
                  <a16:creationId xmlns:a16="http://schemas.microsoft.com/office/drawing/2014/main" id="{F6C28705-9E1E-AAB2-D8B3-A7C5C7493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00B6980B-8703-B414-F17A-0FCB43DBFF47}"/>
              </a:ext>
            </a:extLst>
          </p:cNvPr>
          <p:cNvGrpSpPr/>
          <p:nvPr/>
        </p:nvGrpSpPr>
        <p:grpSpPr>
          <a:xfrm>
            <a:off x="6480809" y="1800651"/>
            <a:ext cx="572387" cy="301008"/>
            <a:chOff x="6137909" y="1417384"/>
            <a:chExt cx="572387" cy="301008"/>
          </a:xfrm>
        </p:grpSpPr>
        <p:pic>
          <p:nvPicPr>
            <p:cNvPr id="1044" name="Picture 8" descr="Server - Kostenlose technologie Icons">
              <a:extLst>
                <a:ext uri="{FF2B5EF4-FFF2-40B4-BE49-F238E27FC236}">
                  <a16:creationId xmlns:a16="http://schemas.microsoft.com/office/drawing/2014/main" id="{7249C805-67C0-518B-3FAA-079A8DA95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Picture 10" descr="Database DB icon PNG and SVG Vector Free Download">
              <a:extLst>
                <a:ext uri="{FF2B5EF4-FFF2-40B4-BE49-F238E27FC236}">
                  <a16:creationId xmlns:a16="http://schemas.microsoft.com/office/drawing/2014/main" id="{E6CF61A5-CE94-1A3E-D845-7F62AE34F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F6B11E69-BB18-4E87-5F7E-FE281BFC6ABB}"/>
              </a:ext>
            </a:extLst>
          </p:cNvPr>
          <p:cNvGrpSpPr/>
          <p:nvPr/>
        </p:nvGrpSpPr>
        <p:grpSpPr>
          <a:xfrm>
            <a:off x="6480809" y="2181710"/>
            <a:ext cx="572387" cy="301008"/>
            <a:chOff x="6137909" y="1417384"/>
            <a:chExt cx="572387" cy="301008"/>
          </a:xfrm>
        </p:grpSpPr>
        <p:pic>
          <p:nvPicPr>
            <p:cNvPr id="1047" name="Picture 8" descr="Server - Kostenlose technologie Icons">
              <a:extLst>
                <a:ext uri="{FF2B5EF4-FFF2-40B4-BE49-F238E27FC236}">
                  <a16:creationId xmlns:a16="http://schemas.microsoft.com/office/drawing/2014/main" id="{7CB66BD2-BB62-500C-3D40-1F75A76A6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10" descr="Database DB icon PNG and SVG Vector Free Download">
              <a:extLst>
                <a:ext uri="{FF2B5EF4-FFF2-40B4-BE49-F238E27FC236}">
                  <a16:creationId xmlns:a16="http://schemas.microsoft.com/office/drawing/2014/main" id="{8E075110-BA8B-A188-7885-4F31F9FE9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4A2AB7BE-42E1-568C-FD12-B3C5298A6D7E}"/>
              </a:ext>
            </a:extLst>
          </p:cNvPr>
          <p:cNvGrpSpPr/>
          <p:nvPr/>
        </p:nvGrpSpPr>
        <p:grpSpPr>
          <a:xfrm>
            <a:off x="6480809" y="2566753"/>
            <a:ext cx="572387" cy="301008"/>
            <a:chOff x="6137909" y="1417384"/>
            <a:chExt cx="572387" cy="301008"/>
          </a:xfrm>
        </p:grpSpPr>
        <p:pic>
          <p:nvPicPr>
            <p:cNvPr id="1050" name="Picture 8" descr="Server - Kostenlose technologie Icons">
              <a:extLst>
                <a:ext uri="{FF2B5EF4-FFF2-40B4-BE49-F238E27FC236}">
                  <a16:creationId xmlns:a16="http://schemas.microsoft.com/office/drawing/2014/main" id="{D926DC2C-6A31-0060-8B72-0A0F8265F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1" name="Picture 10" descr="Database DB icon PNG and SVG Vector Free Download">
              <a:extLst>
                <a:ext uri="{FF2B5EF4-FFF2-40B4-BE49-F238E27FC236}">
                  <a16:creationId xmlns:a16="http://schemas.microsoft.com/office/drawing/2014/main" id="{310BFBA7-AF90-9F07-A2F3-FCD48C826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80BBDEB1-1EDF-85DA-83F7-911A258F5815}"/>
              </a:ext>
            </a:extLst>
          </p:cNvPr>
          <p:cNvGrpSpPr/>
          <p:nvPr/>
        </p:nvGrpSpPr>
        <p:grpSpPr>
          <a:xfrm>
            <a:off x="6480809" y="2971659"/>
            <a:ext cx="572387" cy="301008"/>
            <a:chOff x="6137909" y="1417384"/>
            <a:chExt cx="572387" cy="301008"/>
          </a:xfrm>
        </p:grpSpPr>
        <p:pic>
          <p:nvPicPr>
            <p:cNvPr id="1053" name="Picture 8" descr="Server - Kostenlose technologie Icons">
              <a:extLst>
                <a:ext uri="{FF2B5EF4-FFF2-40B4-BE49-F238E27FC236}">
                  <a16:creationId xmlns:a16="http://schemas.microsoft.com/office/drawing/2014/main" id="{F0803324-1AFC-CA6B-B5F5-C45788505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10" descr="Database DB icon PNG and SVG Vector Free Download">
              <a:extLst>
                <a:ext uri="{FF2B5EF4-FFF2-40B4-BE49-F238E27FC236}">
                  <a16:creationId xmlns:a16="http://schemas.microsoft.com/office/drawing/2014/main" id="{6E9C36C0-3CE5-8948-9AE0-01627EB0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83A92916-6EA0-6A35-DB14-A4C44C520265}"/>
              </a:ext>
            </a:extLst>
          </p:cNvPr>
          <p:cNvGrpSpPr/>
          <p:nvPr/>
        </p:nvGrpSpPr>
        <p:grpSpPr>
          <a:xfrm>
            <a:off x="6480809" y="3352137"/>
            <a:ext cx="572387" cy="301008"/>
            <a:chOff x="6137909" y="1417384"/>
            <a:chExt cx="572387" cy="301008"/>
          </a:xfrm>
        </p:grpSpPr>
        <p:pic>
          <p:nvPicPr>
            <p:cNvPr id="1056" name="Picture 8" descr="Server - Kostenlose technologie Icons">
              <a:extLst>
                <a:ext uri="{FF2B5EF4-FFF2-40B4-BE49-F238E27FC236}">
                  <a16:creationId xmlns:a16="http://schemas.microsoft.com/office/drawing/2014/main" id="{28A1234D-D3A3-FB36-5D99-EC94F6FF5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7" name="Picture 10" descr="Database DB icon PNG and SVG Vector Free Download">
              <a:extLst>
                <a:ext uri="{FF2B5EF4-FFF2-40B4-BE49-F238E27FC236}">
                  <a16:creationId xmlns:a16="http://schemas.microsoft.com/office/drawing/2014/main" id="{10858E65-03A2-681A-3842-B06D66C23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5B7A2566-F1F0-E602-F033-7561AA394B82}"/>
              </a:ext>
            </a:extLst>
          </p:cNvPr>
          <p:cNvGrpSpPr/>
          <p:nvPr/>
        </p:nvGrpSpPr>
        <p:grpSpPr>
          <a:xfrm>
            <a:off x="6480809" y="3733382"/>
            <a:ext cx="572387" cy="301008"/>
            <a:chOff x="6137909" y="1417384"/>
            <a:chExt cx="572387" cy="301008"/>
          </a:xfrm>
        </p:grpSpPr>
        <p:pic>
          <p:nvPicPr>
            <p:cNvPr id="1059" name="Picture 8" descr="Server - Kostenlose technologie Icons">
              <a:extLst>
                <a:ext uri="{FF2B5EF4-FFF2-40B4-BE49-F238E27FC236}">
                  <a16:creationId xmlns:a16="http://schemas.microsoft.com/office/drawing/2014/main" id="{505EB2F3-B1D6-D594-9973-0EDAB220C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10" descr="Database DB icon PNG and SVG Vector Free Download">
              <a:extLst>
                <a:ext uri="{FF2B5EF4-FFF2-40B4-BE49-F238E27FC236}">
                  <a16:creationId xmlns:a16="http://schemas.microsoft.com/office/drawing/2014/main" id="{A5A2C6D7-8543-0DA7-EBCC-20030D2C7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EAB2F277-3CFC-1994-A04E-BE1C7A9C9190}"/>
              </a:ext>
            </a:extLst>
          </p:cNvPr>
          <p:cNvGrpSpPr/>
          <p:nvPr/>
        </p:nvGrpSpPr>
        <p:grpSpPr>
          <a:xfrm>
            <a:off x="6480809" y="4106666"/>
            <a:ext cx="572387" cy="301008"/>
            <a:chOff x="6137909" y="1417384"/>
            <a:chExt cx="572387" cy="301008"/>
          </a:xfrm>
        </p:grpSpPr>
        <p:pic>
          <p:nvPicPr>
            <p:cNvPr id="1062" name="Picture 8" descr="Server - Kostenlose technologie Icons">
              <a:extLst>
                <a:ext uri="{FF2B5EF4-FFF2-40B4-BE49-F238E27FC236}">
                  <a16:creationId xmlns:a16="http://schemas.microsoft.com/office/drawing/2014/main" id="{5BE551F7-2C33-08E1-D486-6668A1163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3" name="Picture 10" descr="Database DB icon PNG and SVG Vector Free Download">
              <a:extLst>
                <a:ext uri="{FF2B5EF4-FFF2-40B4-BE49-F238E27FC236}">
                  <a16:creationId xmlns:a16="http://schemas.microsoft.com/office/drawing/2014/main" id="{4190B5D3-40C7-1745-7BD2-19B961B16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0926AC88-74D4-3826-F70C-AA8CEE142F52}"/>
              </a:ext>
            </a:extLst>
          </p:cNvPr>
          <p:cNvGrpSpPr/>
          <p:nvPr/>
        </p:nvGrpSpPr>
        <p:grpSpPr>
          <a:xfrm>
            <a:off x="6480809" y="4492315"/>
            <a:ext cx="572387" cy="301008"/>
            <a:chOff x="6137909" y="1417384"/>
            <a:chExt cx="572387" cy="301008"/>
          </a:xfrm>
        </p:grpSpPr>
        <p:pic>
          <p:nvPicPr>
            <p:cNvPr id="1065" name="Picture 8" descr="Server - Kostenlose technologie Icons">
              <a:extLst>
                <a:ext uri="{FF2B5EF4-FFF2-40B4-BE49-F238E27FC236}">
                  <a16:creationId xmlns:a16="http://schemas.microsoft.com/office/drawing/2014/main" id="{F6B6EC68-C975-A979-5A8E-78F81EFD4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37909" y="1423567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10" descr="Database DB icon PNG and SVG Vector Free Download">
              <a:extLst>
                <a:ext uri="{FF2B5EF4-FFF2-40B4-BE49-F238E27FC236}">
                  <a16:creationId xmlns:a16="http://schemas.microsoft.com/office/drawing/2014/main" id="{C72CDB59-DD37-0F1A-D73F-67F663CCA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42" y="1417384"/>
              <a:ext cx="249454" cy="3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7" name="TextBox 1066">
            <a:extLst>
              <a:ext uri="{FF2B5EF4-FFF2-40B4-BE49-F238E27FC236}">
                <a16:creationId xmlns:a16="http://schemas.microsoft.com/office/drawing/2014/main" id="{76E31409-9493-CA98-342B-4F9ACFCD4C95}"/>
              </a:ext>
            </a:extLst>
          </p:cNvPr>
          <p:cNvSpPr txBox="1"/>
          <p:nvPr/>
        </p:nvSpPr>
        <p:spPr>
          <a:xfrm>
            <a:off x="5168004" y="1405026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SDC-US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9274ACF3-60A2-AA7F-04E6-A2D99B7F9D42}"/>
              </a:ext>
            </a:extLst>
          </p:cNvPr>
          <p:cNvSpPr txBox="1"/>
          <p:nvPr/>
        </p:nvSpPr>
        <p:spPr>
          <a:xfrm>
            <a:off x="5168004" y="1797992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SDC-FI</a:t>
            </a:r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1F944D1A-6841-F67D-5A2B-11C74D541063}"/>
              </a:ext>
            </a:extLst>
          </p:cNvPr>
          <p:cNvSpPr txBox="1"/>
          <p:nvPr/>
        </p:nvSpPr>
        <p:spPr>
          <a:xfrm>
            <a:off x="5168004" y="217967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SDC-DE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E90C2537-4DED-4936-716D-AFD9580FB3A0}"/>
              </a:ext>
            </a:extLst>
          </p:cNvPr>
          <p:cNvSpPr txBox="1"/>
          <p:nvPr/>
        </p:nvSpPr>
        <p:spPr>
          <a:xfrm>
            <a:off x="5168004" y="2571750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SDC-ES</a:t>
            </a: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D35BD150-35F7-EA70-28BD-7D3173C82272}"/>
              </a:ext>
            </a:extLst>
          </p:cNvPr>
          <p:cNvSpPr txBox="1"/>
          <p:nvPr/>
        </p:nvSpPr>
        <p:spPr>
          <a:xfrm>
            <a:off x="5168004" y="2964195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SDC-UK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6BE6561D-CAD2-093E-74A5-4D27E0D943F8}"/>
              </a:ext>
            </a:extLst>
          </p:cNvPr>
          <p:cNvSpPr txBox="1"/>
          <p:nvPr/>
        </p:nvSpPr>
        <p:spPr>
          <a:xfrm>
            <a:off x="5168004" y="3346037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SDC-CH</a:t>
            </a: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D89F1D7E-4A97-95EE-98EC-BB1F361436D3}"/>
              </a:ext>
            </a:extLst>
          </p:cNvPr>
          <p:cNvSpPr txBox="1"/>
          <p:nvPr/>
        </p:nvSpPr>
        <p:spPr>
          <a:xfrm>
            <a:off x="5168004" y="3737495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SDC-NL</a:t>
            </a:r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02256A8F-BEA4-57C6-D541-06C7F6E1ACBE}"/>
              </a:ext>
            </a:extLst>
          </p:cNvPr>
          <p:cNvSpPr txBox="1"/>
          <p:nvPr/>
        </p:nvSpPr>
        <p:spPr>
          <a:xfrm>
            <a:off x="5168004" y="411867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SDC-IT</a:t>
            </a:r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id="{EDA1A22B-5E37-D384-22FC-4E130E6D6EFE}"/>
              </a:ext>
            </a:extLst>
          </p:cNvPr>
          <p:cNvSpPr txBox="1"/>
          <p:nvPr/>
        </p:nvSpPr>
        <p:spPr>
          <a:xfrm>
            <a:off x="5168004" y="4483775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SDC-FR</a:t>
            </a:r>
          </a:p>
        </p:txBody>
      </p:sp>
      <p:cxnSp>
        <p:nvCxnSpPr>
          <p:cNvPr id="1077" name="Curved Connector 1076">
            <a:extLst>
              <a:ext uri="{FF2B5EF4-FFF2-40B4-BE49-F238E27FC236}">
                <a16:creationId xmlns:a16="http://schemas.microsoft.com/office/drawing/2014/main" id="{5DC563CF-20FE-EA15-0193-28428F06D5C5}"/>
              </a:ext>
            </a:extLst>
          </p:cNvPr>
          <p:cNvCxnSpPr>
            <a:cxnSpLocks/>
            <a:stCxn id="47" idx="4"/>
            <a:endCxn id="1040" idx="1"/>
          </p:cNvCxnSpPr>
          <p:nvPr/>
        </p:nvCxnSpPr>
        <p:spPr>
          <a:xfrm flipV="1">
            <a:off x="2844389" y="1552142"/>
            <a:ext cx="1631289" cy="2181411"/>
          </a:xfrm>
          <a:prstGeom prst="curvedConnector3">
            <a:avLst/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Curved Connector 1077">
            <a:extLst>
              <a:ext uri="{FF2B5EF4-FFF2-40B4-BE49-F238E27FC236}">
                <a16:creationId xmlns:a16="http://schemas.microsoft.com/office/drawing/2014/main" id="{B3494862-31C3-82D0-8423-6F79BD596E6B}"/>
              </a:ext>
            </a:extLst>
          </p:cNvPr>
          <p:cNvCxnSpPr>
            <a:cxnSpLocks/>
            <a:stCxn id="47" idx="4"/>
            <a:endCxn id="51" idx="1"/>
          </p:cNvCxnSpPr>
          <p:nvPr/>
        </p:nvCxnSpPr>
        <p:spPr>
          <a:xfrm flipV="1">
            <a:off x="2844389" y="1947111"/>
            <a:ext cx="1624938" cy="1786442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Curved Connector 1080">
            <a:extLst>
              <a:ext uri="{FF2B5EF4-FFF2-40B4-BE49-F238E27FC236}">
                <a16:creationId xmlns:a16="http://schemas.microsoft.com/office/drawing/2014/main" id="{37EDD18A-BD0A-5B28-01AB-B584E1D1C26F}"/>
              </a:ext>
            </a:extLst>
          </p:cNvPr>
          <p:cNvCxnSpPr>
            <a:cxnSpLocks/>
            <a:stCxn id="47" idx="4"/>
            <a:endCxn id="53" idx="1"/>
          </p:cNvCxnSpPr>
          <p:nvPr/>
        </p:nvCxnSpPr>
        <p:spPr>
          <a:xfrm flipV="1">
            <a:off x="2844389" y="2332650"/>
            <a:ext cx="1624938" cy="1400903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Curved Connector 1083">
            <a:extLst>
              <a:ext uri="{FF2B5EF4-FFF2-40B4-BE49-F238E27FC236}">
                <a16:creationId xmlns:a16="http://schemas.microsoft.com/office/drawing/2014/main" id="{D27D4CC2-A9D2-879C-A678-48FD6A1A8209}"/>
              </a:ext>
            </a:extLst>
          </p:cNvPr>
          <p:cNvCxnSpPr>
            <a:cxnSpLocks/>
            <a:stCxn id="47" idx="4"/>
            <a:endCxn id="56" idx="1"/>
          </p:cNvCxnSpPr>
          <p:nvPr/>
        </p:nvCxnSpPr>
        <p:spPr>
          <a:xfrm flipV="1">
            <a:off x="2844389" y="2718189"/>
            <a:ext cx="1624938" cy="1015364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7" name="Curved Connector 1086">
            <a:extLst>
              <a:ext uri="{FF2B5EF4-FFF2-40B4-BE49-F238E27FC236}">
                <a16:creationId xmlns:a16="http://schemas.microsoft.com/office/drawing/2014/main" id="{E1743842-9DE1-235F-921E-F3AE7CAA0534}"/>
              </a:ext>
            </a:extLst>
          </p:cNvPr>
          <p:cNvCxnSpPr>
            <a:cxnSpLocks/>
            <a:stCxn id="47" idx="4"/>
            <a:endCxn id="58" idx="1"/>
          </p:cNvCxnSpPr>
          <p:nvPr/>
        </p:nvCxnSpPr>
        <p:spPr>
          <a:xfrm flipV="1">
            <a:off x="2844389" y="3103728"/>
            <a:ext cx="1624938" cy="629825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1" name="Curved Connector 12290">
            <a:extLst>
              <a:ext uri="{FF2B5EF4-FFF2-40B4-BE49-F238E27FC236}">
                <a16:creationId xmlns:a16="http://schemas.microsoft.com/office/drawing/2014/main" id="{0EA1950E-4BD0-C5CA-6DF6-4B606B28A76F}"/>
              </a:ext>
            </a:extLst>
          </p:cNvPr>
          <p:cNvCxnSpPr>
            <a:cxnSpLocks/>
            <a:stCxn id="47" idx="4"/>
            <a:endCxn id="60" idx="1"/>
          </p:cNvCxnSpPr>
          <p:nvPr/>
        </p:nvCxnSpPr>
        <p:spPr>
          <a:xfrm flipV="1">
            <a:off x="2844389" y="3489267"/>
            <a:ext cx="1621881" cy="244286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7" name="Curved Connector 12296">
            <a:extLst>
              <a:ext uri="{FF2B5EF4-FFF2-40B4-BE49-F238E27FC236}">
                <a16:creationId xmlns:a16="http://schemas.microsoft.com/office/drawing/2014/main" id="{075BDCDE-B444-0F9B-B9BB-0ACE5BC4BF03}"/>
              </a:ext>
            </a:extLst>
          </p:cNvPr>
          <p:cNvCxnSpPr>
            <a:cxnSpLocks/>
            <a:stCxn id="47" idx="4"/>
            <a:endCxn id="63" idx="1"/>
          </p:cNvCxnSpPr>
          <p:nvPr/>
        </p:nvCxnSpPr>
        <p:spPr>
          <a:xfrm>
            <a:off x="2844389" y="3733553"/>
            <a:ext cx="1613692" cy="141253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1" name="Curved Connector 12300">
            <a:extLst>
              <a:ext uri="{FF2B5EF4-FFF2-40B4-BE49-F238E27FC236}">
                <a16:creationId xmlns:a16="http://schemas.microsoft.com/office/drawing/2014/main" id="{0E969322-F5AD-4657-347A-F9B450BB4696}"/>
              </a:ext>
            </a:extLst>
          </p:cNvPr>
          <p:cNvCxnSpPr>
            <a:cxnSpLocks/>
            <a:stCxn id="47" idx="4"/>
            <a:endCxn id="1024" idx="1"/>
          </p:cNvCxnSpPr>
          <p:nvPr/>
        </p:nvCxnSpPr>
        <p:spPr>
          <a:xfrm>
            <a:off x="2844389" y="3733553"/>
            <a:ext cx="1611371" cy="526792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4" name="Curved Connector 12303">
            <a:extLst>
              <a:ext uri="{FF2B5EF4-FFF2-40B4-BE49-F238E27FC236}">
                <a16:creationId xmlns:a16="http://schemas.microsoft.com/office/drawing/2014/main" id="{611005E8-4265-0B6F-8E57-9888532A669B}"/>
              </a:ext>
            </a:extLst>
          </p:cNvPr>
          <p:cNvCxnSpPr>
            <a:cxnSpLocks/>
            <a:stCxn id="47" idx="4"/>
            <a:endCxn id="1027" idx="1"/>
          </p:cNvCxnSpPr>
          <p:nvPr/>
        </p:nvCxnSpPr>
        <p:spPr>
          <a:xfrm>
            <a:off x="2844389" y="3733553"/>
            <a:ext cx="1604331" cy="912330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0" name="Picture 18">
            <a:extLst>
              <a:ext uri="{FF2B5EF4-FFF2-40B4-BE49-F238E27FC236}">
                <a16:creationId xmlns:a16="http://schemas.microsoft.com/office/drawing/2014/main" id="{4FB46503-DBF3-6C8D-619D-37EFABC52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13" y="1339529"/>
            <a:ext cx="1209054" cy="4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3" name="Google Shape;10;p1">
            <a:extLst>
              <a:ext uri="{FF2B5EF4-FFF2-40B4-BE49-F238E27FC236}">
                <a16:creationId xmlns:a16="http://schemas.microsoft.com/office/drawing/2014/main" id="{73C086EC-1198-AAE9-C551-E137F18148C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2221" y="1210787"/>
            <a:ext cx="1166525" cy="6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24" name="TextBox 12323">
            <a:extLst>
              <a:ext uri="{FF2B5EF4-FFF2-40B4-BE49-F238E27FC236}">
                <a16:creationId xmlns:a16="http://schemas.microsoft.com/office/drawing/2014/main" id="{578686DD-9164-A4B8-FA33-A341123367E1}"/>
              </a:ext>
            </a:extLst>
          </p:cNvPr>
          <p:cNvSpPr txBox="1"/>
          <p:nvPr/>
        </p:nvSpPr>
        <p:spPr>
          <a:xfrm>
            <a:off x="7416280" y="2357445"/>
            <a:ext cx="1461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Euclid </a:t>
            </a:r>
          </a:p>
          <a:p>
            <a:r>
              <a:rPr lang="en-US" sz="1600" dirty="0" err="1"/>
              <a:t>Daten-verarbeitung</a:t>
            </a:r>
            <a:r>
              <a:rPr lang="en-US" sz="1600" dirty="0"/>
              <a:t>: </a:t>
            </a:r>
          </a:p>
          <a:p>
            <a:r>
              <a:rPr lang="en-US" sz="1600" dirty="0"/>
              <a:t>Euclid </a:t>
            </a:r>
          </a:p>
          <a:p>
            <a:r>
              <a:rPr lang="en-US" sz="1600" dirty="0"/>
              <a:t>Pipeline </a:t>
            </a:r>
          </a:p>
          <a:p>
            <a:r>
              <a:rPr lang="en-US" sz="1600" dirty="0"/>
              <a:t>(PF’s)</a:t>
            </a:r>
          </a:p>
        </p:txBody>
      </p:sp>
      <p:sp>
        <p:nvSpPr>
          <p:cNvPr id="12325" name="Right Brace 12324">
            <a:extLst>
              <a:ext uri="{FF2B5EF4-FFF2-40B4-BE49-F238E27FC236}">
                <a16:creationId xmlns:a16="http://schemas.microsoft.com/office/drawing/2014/main" id="{C64413D2-A2A0-5650-951B-27A008F315E2}"/>
              </a:ext>
            </a:extLst>
          </p:cNvPr>
          <p:cNvSpPr/>
          <p:nvPr/>
        </p:nvSpPr>
        <p:spPr>
          <a:xfrm>
            <a:off x="7086599" y="1339529"/>
            <a:ext cx="386009" cy="3481825"/>
          </a:xfrm>
          <a:prstGeom prst="rightBrace">
            <a:avLst>
              <a:gd name="adj1" fmla="val 26099"/>
              <a:gd name="adj2" fmla="val 503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7" name="Down Arrow 12326">
            <a:extLst>
              <a:ext uri="{FF2B5EF4-FFF2-40B4-BE49-F238E27FC236}">
                <a16:creationId xmlns:a16="http://schemas.microsoft.com/office/drawing/2014/main" id="{F74EAD62-9C25-3D87-C8C9-023F2EA94782}"/>
              </a:ext>
            </a:extLst>
          </p:cNvPr>
          <p:cNvSpPr/>
          <p:nvPr/>
        </p:nvSpPr>
        <p:spPr>
          <a:xfrm>
            <a:off x="2377714" y="3187626"/>
            <a:ext cx="244664" cy="3693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30" name="Picture 22" descr="Galaxy NGC 2525">
            <a:extLst>
              <a:ext uri="{FF2B5EF4-FFF2-40B4-BE49-F238E27FC236}">
                <a16:creationId xmlns:a16="http://schemas.microsoft.com/office/drawing/2014/main" id="{85299EA8-83D4-86D4-DD39-9FE07333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65" y="1965614"/>
            <a:ext cx="328603" cy="352074"/>
          </a:xfrm>
          <a:prstGeom prst="rect">
            <a:avLst/>
          </a:prstGeom>
          <a:noFill/>
          <a:ln w="222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31" name="Down Arrow 12330">
            <a:extLst>
              <a:ext uri="{FF2B5EF4-FFF2-40B4-BE49-F238E27FC236}">
                <a16:creationId xmlns:a16="http://schemas.microsoft.com/office/drawing/2014/main" id="{E15B00ED-5F4B-EC8E-D0C9-AAC56225D762}"/>
              </a:ext>
            </a:extLst>
          </p:cNvPr>
          <p:cNvSpPr/>
          <p:nvPr/>
        </p:nvSpPr>
        <p:spPr>
          <a:xfrm rot="16200000">
            <a:off x="1923668" y="2828495"/>
            <a:ext cx="297298" cy="26580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33" name="Straight Connector 12332">
            <a:extLst>
              <a:ext uri="{FF2B5EF4-FFF2-40B4-BE49-F238E27FC236}">
                <a16:creationId xmlns:a16="http://schemas.microsoft.com/office/drawing/2014/main" id="{7EEF169F-F43A-D539-DE58-485F9EBFDD77}"/>
              </a:ext>
            </a:extLst>
          </p:cNvPr>
          <p:cNvCxnSpPr/>
          <p:nvPr/>
        </p:nvCxnSpPr>
        <p:spPr>
          <a:xfrm flipH="1">
            <a:off x="1589131" y="1756280"/>
            <a:ext cx="111083" cy="6396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6" name="Google Shape;73;p16">
            <a:extLst>
              <a:ext uri="{FF2B5EF4-FFF2-40B4-BE49-F238E27FC236}">
                <a16:creationId xmlns:a16="http://schemas.microsoft.com/office/drawing/2014/main" id="{1FB45225-84D1-3F4D-77DA-38A67FC765B8}"/>
              </a:ext>
            </a:extLst>
          </p:cNvPr>
          <p:cNvSpPr/>
          <p:nvPr/>
        </p:nvSpPr>
        <p:spPr>
          <a:xfrm>
            <a:off x="2188618" y="2715770"/>
            <a:ext cx="646411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CH" sz="12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C59EF2-B228-E5EF-7758-D98D01C7DAB6}"/>
              </a:ext>
            </a:extLst>
          </p:cNvPr>
          <p:cNvGrpSpPr/>
          <p:nvPr/>
        </p:nvGrpSpPr>
        <p:grpSpPr>
          <a:xfrm>
            <a:off x="4452560" y="1428798"/>
            <a:ext cx="411703" cy="3333547"/>
            <a:chOff x="4452560" y="1428798"/>
            <a:chExt cx="411703" cy="33335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00DD68E-CB5A-8BDC-AC22-9A2EBB86F97A}"/>
                </a:ext>
              </a:extLst>
            </p:cNvPr>
            <p:cNvSpPr/>
            <p:nvPr/>
          </p:nvSpPr>
          <p:spPr>
            <a:xfrm>
              <a:off x="4480593" y="1428798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809EDC-CED4-19B9-624F-B8BB8321E303}"/>
                </a:ext>
              </a:extLst>
            </p:cNvPr>
            <p:cNvSpPr/>
            <p:nvPr/>
          </p:nvSpPr>
          <p:spPr>
            <a:xfrm>
              <a:off x="4473454" y="1822417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305539-E9CB-E32C-0D42-526199F9A12B}"/>
                </a:ext>
              </a:extLst>
            </p:cNvPr>
            <p:cNvSpPr/>
            <p:nvPr/>
          </p:nvSpPr>
          <p:spPr>
            <a:xfrm>
              <a:off x="4476371" y="2203564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A7A185-9B58-46E3-1AF9-24BA277B7B36}"/>
                </a:ext>
              </a:extLst>
            </p:cNvPr>
            <p:cNvSpPr/>
            <p:nvPr/>
          </p:nvSpPr>
          <p:spPr>
            <a:xfrm>
              <a:off x="4480757" y="2596794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566059-DB35-F556-C0DA-6565BB5427EA}"/>
                </a:ext>
              </a:extLst>
            </p:cNvPr>
            <p:cNvSpPr/>
            <p:nvPr/>
          </p:nvSpPr>
          <p:spPr>
            <a:xfrm>
              <a:off x="4474221" y="2977387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CF8F05-9813-817B-3D07-3C799CC8E3EF}"/>
                </a:ext>
              </a:extLst>
            </p:cNvPr>
            <p:cNvSpPr/>
            <p:nvPr/>
          </p:nvSpPr>
          <p:spPr>
            <a:xfrm>
              <a:off x="4466799" y="3359309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DD06D0-0A09-D868-258C-8DCA1D2982D3}"/>
                </a:ext>
              </a:extLst>
            </p:cNvPr>
            <p:cNvSpPr/>
            <p:nvPr/>
          </p:nvSpPr>
          <p:spPr>
            <a:xfrm>
              <a:off x="4459702" y="3751981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855319-3B56-8EFD-B74A-8D92958A8897}"/>
                </a:ext>
              </a:extLst>
            </p:cNvPr>
            <p:cNvSpPr/>
            <p:nvPr/>
          </p:nvSpPr>
          <p:spPr>
            <a:xfrm>
              <a:off x="4461388" y="4132927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8875A9-3409-733A-B0A1-6ADA14A6FB9C}"/>
                </a:ext>
              </a:extLst>
            </p:cNvPr>
            <p:cNvSpPr/>
            <p:nvPr/>
          </p:nvSpPr>
          <p:spPr>
            <a:xfrm>
              <a:off x="4452560" y="4513861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7D8F5B-85BE-A052-7BDC-8C23B5CA0B65}"/>
              </a:ext>
            </a:extLst>
          </p:cNvPr>
          <p:cNvGrpSpPr/>
          <p:nvPr/>
        </p:nvGrpSpPr>
        <p:grpSpPr>
          <a:xfrm>
            <a:off x="5864515" y="1430263"/>
            <a:ext cx="411703" cy="3343172"/>
            <a:chOff x="6056428" y="1430263"/>
            <a:chExt cx="411703" cy="33431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B2EA29-7962-42CD-A671-529D9509FEFE}"/>
                </a:ext>
              </a:extLst>
            </p:cNvPr>
            <p:cNvSpPr/>
            <p:nvPr/>
          </p:nvSpPr>
          <p:spPr>
            <a:xfrm>
              <a:off x="6084461" y="1430263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DA33AA-1B4F-4632-0A60-6BE7F6E256A1}"/>
                </a:ext>
              </a:extLst>
            </p:cNvPr>
            <p:cNvSpPr/>
            <p:nvPr/>
          </p:nvSpPr>
          <p:spPr>
            <a:xfrm>
              <a:off x="6077322" y="1823882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CECBA7-E58B-EA19-1621-3A2F8D7FC46E}"/>
                </a:ext>
              </a:extLst>
            </p:cNvPr>
            <p:cNvSpPr/>
            <p:nvPr/>
          </p:nvSpPr>
          <p:spPr>
            <a:xfrm>
              <a:off x="6080239" y="2205029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EC15C8-16E0-8C60-C4FE-1B26316CD7D9}"/>
                </a:ext>
              </a:extLst>
            </p:cNvPr>
            <p:cNvSpPr/>
            <p:nvPr/>
          </p:nvSpPr>
          <p:spPr>
            <a:xfrm>
              <a:off x="6084625" y="2598259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B0453D-14C9-B168-082D-6B74D9E6CB30}"/>
                </a:ext>
              </a:extLst>
            </p:cNvPr>
            <p:cNvSpPr/>
            <p:nvPr/>
          </p:nvSpPr>
          <p:spPr>
            <a:xfrm>
              <a:off x="6078089" y="2978852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574FF12-14A8-D98F-C8FD-9F75492979B4}"/>
                </a:ext>
              </a:extLst>
            </p:cNvPr>
            <p:cNvSpPr/>
            <p:nvPr/>
          </p:nvSpPr>
          <p:spPr>
            <a:xfrm>
              <a:off x="6070667" y="3370399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683710-45A7-BBBA-99DF-90B26B0F9515}"/>
                </a:ext>
              </a:extLst>
            </p:cNvPr>
            <p:cNvSpPr/>
            <p:nvPr/>
          </p:nvSpPr>
          <p:spPr>
            <a:xfrm>
              <a:off x="6073195" y="3753446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D913384-E9E0-FAC9-6926-1C1B7A5BF136}"/>
                </a:ext>
              </a:extLst>
            </p:cNvPr>
            <p:cNvSpPr/>
            <p:nvPr/>
          </p:nvSpPr>
          <p:spPr>
            <a:xfrm>
              <a:off x="6065256" y="4134392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D0C9A57-7D6D-33D1-02A1-ADC16F863DCD}"/>
                </a:ext>
              </a:extLst>
            </p:cNvPr>
            <p:cNvSpPr/>
            <p:nvPr/>
          </p:nvSpPr>
          <p:spPr>
            <a:xfrm>
              <a:off x="6056428" y="4524951"/>
              <a:ext cx="383506" cy="248484"/>
            </a:xfrm>
            <a:prstGeom prst="rect">
              <a:avLst/>
            </a:prstGeom>
            <a:solidFill>
              <a:srgbClr val="FF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IAL</a:t>
              </a:r>
            </a:p>
          </p:txBody>
        </p:sp>
      </p:grp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238477D9-234F-FA6C-6AC0-242BC9EA821B}"/>
              </a:ext>
            </a:extLst>
          </p:cNvPr>
          <p:cNvSpPr/>
          <p:nvPr/>
        </p:nvSpPr>
        <p:spPr>
          <a:xfrm>
            <a:off x="6193433" y="1503600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98C53489-5ABC-4E2C-9EC1-56F063C3F8EA}"/>
              </a:ext>
            </a:extLst>
          </p:cNvPr>
          <p:cNvSpPr/>
          <p:nvPr/>
        </p:nvSpPr>
        <p:spPr>
          <a:xfrm>
            <a:off x="6197549" y="1886758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314E82B4-F1CA-8620-1413-C3BC69FEA47E}"/>
              </a:ext>
            </a:extLst>
          </p:cNvPr>
          <p:cNvSpPr/>
          <p:nvPr/>
        </p:nvSpPr>
        <p:spPr>
          <a:xfrm>
            <a:off x="6189939" y="2253400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C65D6449-1009-2688-818C-6C180341B921}"/>
              </a:ext>
            </a:extLst>
          </p:cNvPr>
          <p:cNvSpPr/>
          <p:nvPr/>
        </p:nvSpPr>
        <p:spPr>
          <a:xfrm>
            <a:off x="6193433" y="2659301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F9A7C2CF-DF08-8734-E8D6-76D31881AB9C}"/>
              </a:ext>
            </a:extLst>
          </p:cNvPr>
          <p:cNvSpPr/>
          <p:nvPr/>
        </p:nvSpPr>
        <p:spPr>
          <a:xfrm>
            <a:off x="6186353" y="3050312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8CC53DB1-49CA-499A-6328-753A48ECE9CA}"/>
              </a:ext>
            </a:extLst>
          </p:cNvPr>
          <p:cNvSpPr/>
          <p:nvPr/>
        </p:nvSpPr>
        <p:spPr>
          <a:xfrm>
            <a:off x="6189240" y="3420248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8650287B-A669-A62B-FE09-727EAD056244}"/>
              </a:ext>
            </a:extLst>
          </p:cNvPr>
          <p:cNvSpPr/>
          <p:nvPr/>
        </p:nvSpPr>
        <p:spPr>
          <a:xfrm>
            <a:off x="6193432" y="3811259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547EED61-E514-CA59-A1CC-DAC51F0B22D3}"/>
              </a:ext>
            </a:extLst>
          </p:cNvPr>
          <p:cNvSpPr/>
          <p:nvPr/>
        </p:nvSpPr>
        <p:spPr>
          <a:xfrm>
            <a:off x="6193432" y="4181195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43956BED-47F6-FB8B-53EA-B15165C4C8B5}"/>
              </a:ext>
            </a:extLst>
          </p:cNvPr>
          <p:cNvSpPr/>
          <p:nvPr/>
        </p:nvSpPr>
        <p:spPr>
          <a:xfrm>
            <a:off x="6193432" y="4572206"/>
            <a:ext cx="274319" cy="12857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9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F961-7D71-DEAF-6367-8D46C9BC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Rolle von IAL (I4DS/FHNW) in Euclid’s SGS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8C71C-015F-3A06-72E1-D9535A61F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54076"/>
            <a:ext cx="8369456" cy="3724324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b="1" dirty="0"/>
              <a:t>Meta Scheduler</a:t>
            </a:r>
            <a:br>
              <a:rPr lang="en-US" dirty="0"/>
            </a:br>
            <a:r>
              <a:rPr lang="en-US" sz="1600" dirty="0"/>
              <a:t>Input-</a:t>
            </a:r>
            <a:r>
              <a:rPr lang="en-US" sz="1600" dirty="0" err="1"/>
              <a:t>Daten</a:t>
            </a:r>
            <a:r>
              <a:rPr lang="en-US" sz="1600" dirty="0"/>
              <a:t> für Euclid Pipeline in </a:t>
            </a:r>
            <a:r>
              <a:rPr lang="en-US" sz="1600" dirty="0" err="1"/>
              <a:t>Datenverarbeitungs-Zentren</a:t>
            </a:r>
            <a:r>
              <a:rPr lang="en-US" sz="1600" dirty="0"/>
              <a:t> (SDC) von der Computing </a:t>
            </a:r>
            <a:r>
              <a:rPr lang="en-US" sz="1600" dirty="0" err="1"/>
              <a:t>Infrastruktur</a:t>
            </a:r>
            <a:r>
              <a:rPr lang="en-US" sz="1600" dirty="0"/>
              <a:t> </a:t>
            </a:r>
            <a:r>
              <a:rPr lang="en-US" sz="1600" dirty="0" err="1"/>
              <a:t>verfügbar</a:t>
            </a:r>
            <a:r>
              <a:rPr lang="en-US" sz="1600" dirty="0"/>
              <a:t> </a:t>
            </a:r>
            <a:r>
              <a:rPr lang="en-US" sz="1600" dirty="0" err="1"/>
              <a:t>machen</a:t>
            </a:r>
            <a:r>
              <a:rPr lang="en-US" sz="1600" dirty="0"/>
              <a:t> (shared filesystem). Output-</a:t>
            </a:r>
            <a:r>
              <a:rPr lang="en-US" sz="1600" dirty="0" err="1"/>
              <a:t>Daten</a:t>
            </a:r>
            <a:r>
              <a:rPr lang="en-US" sz="1600" dirty="0"/>
              <a:t> </a:t>
            </a:r>
            <a:r>
              <a:rPr lang="en-US" sz="1600" dirty="0" err="1"/>
              <a:t>einsammeln</a:t>
            </a:r>
            <a:r>
              <a:rPr lang="en-US" sz="1600" dirty="0"/>
              <a:t> und ins Euclid Archive System </a:t>
            </a:r>
            <a:r>
              <a:rPr lang="en-US" sz="1600" dirty="0" err="1"/>
              <a:t>einfügen</a:t>
            </a:r>
            <a:r>
              <a:rPr lang="en-US" sz="1600" dirty="0"/>
              <a:t>.</a:t>
            </a:r>
            <a:br>
              <a:rPr lang="en-US" sz="1600" dirty="0"/>
            </a:b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b="1" dirty="0"/>
              <a:t>Pipeline Framework</a:t>
            </a:r>
            <a:br>
              <a:rPr lang="en-US" b="1" dirty="0"/>
            </a:br>
            <a:r>
              <a:rPr lang="en-US" sz="1600" dirty="0"/>
              <a:t>Ein Framework </a:t>
            </a:r>
            <a:r>
              <a:rPr lang="en-US" sz="1600" dirty="0" err="1"/>
              <a:t>bereitstellen</a:t>
            </a:r>
            <a:r>
              <a:rPr lang="en-US" sz="1600" dirty="0"/>
              <a:t>, welches den PF-</a:t>
            </a:r>
            <a:r>
              <a:rPr lang="en-US" sz="1600" dirty="0" err="1"/>
              <a:t>Entwicklern</a:t>
            </a:r>
            <a:r>
              <a:rPr lang="en-US" sz="1600" dirty="0"/>
              <a:t> </a:t>
            </a:r>
            <a:r>
              <a:rPr lang="en-US" sz="1600" dirty="0" err="1"/>
              <a:t>erlaubt</a:t>
            </a:r>
            <a:r>
              <a:rPr lang="en-US" sz="1600" dirty="0"/>
              <a:t>, die </a:t>
            </a:r>
            <a:r>
              <a:rPr lang="en-US" sz="1600" dirty="0" err="1"/>
              <a:t>Struktur</a:t>
            </a:r>
            <a:r>
              <a:rPr lang="en-US" sz="1600" dirty="0"/>
              <a:t> des Processing </a:t>
            </a:r>
            <a:r>
              <a:rPr lang="en-US" sz="1600" dirty="0" err="1"/>
              <a:t>als</a:t>
            </a:r>
            <a:r>
              <a:rPr lang="en-US" sz="1600" dirty="0"/>
              <a:t> </a:t>
            </a:r>
            <a:r>
              <a:rPr lang="en-US" sz="1600" dirty="0" err="1"/>
              <a:t>Datenfluss-Graphen</a:t>
            </a:r>
            <a:r>
              <a:rPr lang="en-US" sz="1600" dirty="0"/>
              <a:t> </a:t>
            </a:r>
            <a:r>
              <a:rPr lang="en-US" sz="1600" dirty="0" err="1"/>
              <a:t>zu</a:t>
            </a:r>
            <a:r>
              <a:rPr lang="en-US" sz="1600" dirty="0"/>
              <a:t> </a:t>
            </a:r>
            <a:r>
              <a:rPr lang="en-US" sz="1600" dirty="0" err="1"/>
              <a:t>spezifizieren</a:t>
            </a:r>
            <a:r>
              <a:rPr lang="en-US" sz="1600" dirty="0"/>
              <a:t>.</a:t>
            </a:r>
          </a:p>
          <a:p>
            <a:pPr>
              <a:buFont typeface="+mj-lt"/>
              <a:buAutoNum type="arabicPeriod"/>
            </a:pPr>
            <a:endParaRPr lang="en-US" b="1" dirty="0"/>
          </a:p>
          <a:p>
            <a:pPr>
              <a:buFont typeface="+mj-lt"/>
              <a:buAutoNum type="arabicPeriod"/>
            </a:pPr>
            <a:r>
              <a:rPr lang="en-US" b="1" dirty="0"/>
              <a:t>Pipeline Runner</a:t>
            </a:r>
            <a:br>
              <a:rPr lang="en-US" dirty="0"/>
            </a:br>
            <a:r>
              <a:rPr lang="en-US" sz="1600" dirty="0"/>
              <a:t>Das für die Euclid-Pipeline </a:t>
            </a:r>
            <a:r>
              <a:rPr lang="en-US" sz="1600" dirty="0" err="1"/>
              <a:t>notwendige</a:t>
            </a:r>
            <a:r>
              <a:rPr lang="en-US" sz="1600" dirty="0"/>
              <a:t> Computing auf die Computing </a:t>
            </a:r>
            <a:r>
              <a:rPr lang="en-US" sz="1600" dirty="0" err="1"/>
              <a:t>Infrastruktur</a:t>
            </a:r>
            <a:r>
              <a:rPr lang="en-US" sz="1600" dirty="0"/>
              <a:t> </a:t>
            </a:r>
            <a:r>
              <a:rPr lang="en-US" sz="1600" dirty="0" err="1"/>
              <a:t>bringen</a:t>
            </a:r>
            <a:r>
              <a:rPr lang="en-US" sz="1600" dirty="0"/>
              <a:t> </a:t>
            </a:r>
            <a:r>
              <a:rPr lang="en-US" sz="1600" dirty="0" err="1"/>
              <a:t>durch</a:t>
            </a:r>
            <a:r>
              <a:rPr lang="en-US" sz="1600" dirty="0"/>
              <a:t> das </a:t>
            </a:r>
            <a:r>
              <a:rPr lang="en-US" sz="1600" dirty="0" err="1"/>
              <a:t>Managen</a:t>
            </a:r>
            <a:r>
              <a:rPr lang="en-US" sz="1600" dirty="0"/>
              <a:t> des in den PFs </a:t>
            </a:r>
            <a:r>
              <a:rPr lang="en-US" sz="1600" dirty="0" err="1"/>
              <a:t>definierten</a:t>
            </a:r>
            <a:r>
              <a:rPr lang="en-US" sz="1600" dirty="0"/>
              <a:t> </a:t>
            </a:r>
            <a:r>
              <a:rPr lang="en-US" sz="1600" dirty="0" err="1"/>
              <a:t>Datenfluss-Graphen</a:t>
            </a:r>
            <a:r>
              <a:rPr lang="en-US" sz="1600" dirty="0"/>
              <a:t>.</a:t>
            </a:r>
            <a:br>
              <a:rPr lang="en-US" sz="1600" dirty="0"/>
            </a:br>
            <a:endParaRPr lang="en-US" sz="1600" dirty="0"/>
          </a:p>
          <a:p>
            <a:pP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8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Rectangle 12320">
            <a:extLst>
              <a:ext uri="{FF2B5EF4-FFF2-40B4-BE49-F238E27FC236}">
                <a16:creationId xmlns:a16="http://schemas.microsoft.com/office/drawing/2014/main" id="{5169097B-D038-F649-191D-1D82FDC1F6D6}"/>
              </a:ext>
            </a:extLst>
          </p:cNvPr>
          <p:cNvSpPr/>
          <p:nvPr/>
        </p:nvSpPr>
        <p:spPr>
          <a:xfrm>
            <a:off x="4098688" y="1093924"/>
            <a:ext cx="4733612" cy="3878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2FBF60B6-A474-9112-8B34-19E4EBE7E286}"/>
              </a:ext>
            </a:extLst>
          </p:cNvPr>
          <p:cNvSpPr/>
          <p:nvPr/>
        </p:nvSpPr>
        <p:spPr>
          <a:xfrm>
            <a:off x="4478034" y="1876262"/>
            <a:ext cx="4180489" cy="2861764"/>
          </a:xfrm>
          <a:prstGeom prst="rect">
            <a:avLst/>
          </a:prstGeom>
          <a:solidFill>
            <a:srgbClr val="B98E0D">
              <a:alpha val="31719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316" name="Rectangle 12315">
            <a:extLst>
              <a:ext uri="{FF2B5EF4-FFF2-40B4-BE49-F238E27FC236}">
                <a16:creationId xmlns:a16="http://schemas.microsoft.com/office/drawing/2014/main" id="{F2337D0A-9B0A-AA80-27E2-6FEAD7E38CD2}"/>
              </a:ext>
            </a:extLst>
          </p:cNvPr>
          <p:cNvSpPr/>
          <p:nvPr/>
        </p:nvSpPr>
        <p:spPr>
          <a:xfrm>
            <a:off x="311700" y="1093925"/>
            <a:ext cx="3151590" cy="3878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B5806BC-5FAA-4E16-E0CB-B5E9B5150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3" b="3198"/>
          <a:stretch/>
        </p:blipFill>
        <p:spPr bwMode="auto">
          <a:xfrm>
            <a:off x="367714" y="1158156"/>
            <a:ext cx="738459" cy="39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C66998AC-39C5-B29F-8C74-1C73AA2577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Etwas detailliertere Ansicht zum IAL</a:t>
            </a:r>
            <a:endParaRPr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76CA6F-215B-22A0-6EFC-B79A0B030186}"/>
              </a:ext>
            </a:extLst>
          </p:cNvPr>
          <p:cNvSpPr/>
          <p:nvPr/>
        </p:nvSpPr>
        <p:spPr>
          <a:xfrm>
            <a:off x="-4967959" y="1791417"/>
            <a:ext cx="84425" cy="570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MOC</a:t>
            </a:r>
          </a:p>
        </p:txBody>
      </p:sp>
      <p:pic>
        <p:nvPicPr>
          <p:cNvPr id="12290" name="Picture 2" descr="ESA - The Operations, communicating with space">
            <a:extLst>
              <a:ext uri="{FF2B5EF4-FFF2-40B4-BE49-F238E27FC236}">
                <a16:creationId xmlns:a16="http://schemas.microsoft.com/office/drawing/2014/main" id="{F23730AC-4D5A-C7D4-3DCA-4351FC8F8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3" y="1619536"/>
            <a:ext cx="502245" cy="3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D7CE32D-6D79-B6DA-625E-F102C5250365}"/>
              </a:ext>
            </a:extLst>
          </p:cNvPr>
          <p:cNvSpPr/>
          <p:nvPr/>
        </p:nvSpPr>
        <p:spPr>
          <a:xfrm>
            <a:off x="656993" y="2399603"/>
            <a:ext cx="2280780" cy="249033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14F4FC-96F1-88A6-5C57-4DC810C92F1D}"/>
              </a:ext>
            </a:extLst>
          </p:cNvPr>
          <p:cNvSpPr txBox="1"/>
          <p:nvPr/>
        </p:nvSpPr>
        <p:spPr>
          <a:xfrm>
            <a:off x="649545" y="2391553"/>
            <a:ext cx="671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4C894E-2A0C-7DF3-D124-E054B7278E0B}"/>
              </a:ext>
            </a:extLst>
          </p:cNvPr>
          <p:cNvSpPr txBox="1"/>
          <p:nvPr/>
        </p:nvSpPr>
        <p:spPr>
          <a:xfrm>
            <a:off x="714239" y="3200683"/>
            <a:ext cx="9248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Euclid Archive Services (EAS)</a:t>
            </a:r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47" name="Google Shape;73;p16">
            <a:extLst>
              <a:ext uri="{FF2B5EF4-FFF2-40B4-BE49-F238E27FC236}">
                <a16:creationId xmlns:a16="http://schemas.microsoft.com/office/drawing/2014/main" id="{51910328-479B-227E-9375-3FC0F5F6D59C}"/>
              </a:ext>
            </a:extLst>
          </p:cNvPr>
          <p:cNvSpPr/>
          <p:nvPr/>
        </p:nvSpPr>
        <p:spPr>
          <a:xfrm>
            <a:off x="1655560" y="2619743"/>
            <a:ext cx="671199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 dirty="0"/>
              <a:t>DSS</a:t>
            </a:r>
          </a:p>
        </p:txBody>
      </p:sp>
      <p:sp>
        <p:nvSpPr>
          <p:cNvPr id="48" name="Google Shape;73;p16">
            <a:extLst>
              <a:ext uri="{FF2B5EF4-FFF2-40B4-BE49-F238E27FC236}">
                <a16:creationId xmlns:a16="http://schemas.microsoft.com/office/drawing/2014/main" id="{E845EEF3-51EC-A78A-8CE9-51B173037D5E}"/>
              </a:ext>
            </a:extLst>
          </p:cNvPr>
          <p:cNvSpPr/>
          <p:nvPr/>
        </p:nvSpPr>
        <p:spPr>
          <a:xfrm>
            <a:off x="1642968" y="4168468"/>
            <a:ext cx="671199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 dirty="0"/>
              <a:t>SAS </a:t>
            </a:r>
            <a:r>
              <a:rPr lang="de-CH" sz="1000" dirty="0"/>
              <a:t>(</a:t>
            </a:r>
            <a:r>
              <a:rPr lang="de-CH" sz="1000" dirty="0" err="1"/>
              <a:t>public</a:t>
            </a:r>
            <a:r>
              <a:rPr lang="de-CH" sz="1000" dirty="0"/>
              <a:t>)</a:t>
            </a:r>
            <a:endParaRPr sz="1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73DA09-D4F9-B87C-15C0-2979D1A3EDEB}"/>
              </a:ext>
            </a:extLst>
          </p:cNvPr>
          <p:cNvSpPr/>
          <p:nvPr/>
        </p:nvSpPr>
        <p:spPr>
          <a:xfrm>
            <a:off x="926951" y="1849451"/>
            <a:ext cx="591458" cy="36156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MOC</a:t>
            </a: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1AFC6714-6022-8803-B3DD-96813133B6AA}"/>
              </a:ext>
            </a:extLst>
          </p:cNvPr>
          <p:cNvSpPr/>
          <p:nvPr/>
        </p:nvSpPr>
        <p:spPr>
          <a:xfrm>
            <a:off x="1862567" y="3894099"/>
            <a:ext cx="244664" cy="3693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id="{EDA1A22B-5E37-D384-22FC-4E130E6D6EFE}"/>
              </a:ext>
            </a:extLst>
          </p:cNvPr>
          <p:cNvSpPr txBox="1"/>
          <p:nvPr/>
        </p:nvSpPr>
        <p:spPr>
          <a:xfrm>
            <a:off x="4540444" y="1934459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SDC-XX</a:t>
            </a:r>
          </a:p>
        </p:txBody>
      </p:sp>
      <p:cxnSp>
        <p:nvCxnSpPr>
          <p:cNvPr id="12301" name="Curved Connector 12300">
            <a:extLst>
              <a:ext uri="{FF2B5EF4-FFF2-40B4-BE49-F238E27FC236}">
                <a16:creationId xmlns:a16="http://schemas.microsoft.com/office/drawing/2014/main" id="{0E969322-F5AD-4657-347A-F9B450BB4696}"/>
              </a:ext>
            </a:extLst>
          </p:cNvPr>
          <p:cNvCxnSpPr>
            <a:cxnSpLocks/>
            <a:stCxn id="50" idx="4"/>
            <a:endCxn id="12305" idx="1"/>
          </p:cNvCxnSpPr>
          <p:nvPr/>
        </p:nvCxnSpPr>
        <p:spPr>
          <a:xfrm flipV="1">
            <a:off x="2333649" y="3327512"/>
            <a:ext cx="2538495" cy="106451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3" name="Google Shape;10;p1">
            <a:extLst>
              <a:ext uri="{FF2B5EF4-FFF2-40B4-BE49-F238E27FC236}">
                <a16:creationId xmlns:a16="http://schemas.microsoft.com/office/drawing/2014/main" id="{73C086EC-1198-AAE9-C551-E137F18148C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2221" y="1210787"/>
            <a:ext cx="1166525" cy="6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27" name="Down Arrow 12326">
            <a:extLst>
              <a:ext uri="{FF2B5EF4-FFF2-40B4-BE49-F238E27FC236}">
                <a16:creationId xmlns:a16="http://schemas.microsoft.com/office/drawing/2014/main" id="{F74EAD62-9C25-3D87-C8C9-023F2EA94782}"/>
              </a:ext>
            </a:extLst>
          </p:cNvPr>
          <p:cNvSpPr/>
          <p:nvPr/>
        </p:nvSpPr>
        <p:spPr>
          <a:xfrm>
            <a:off x="1881668" y="2195404"/>
            <a:ext cx="244664" cy="3693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30" name="Picture 22" descr="Galaxy NGC 2525">
            <a:extLst>
              <a:ext uri="{FF2B5EF4-FFF2-40B4-BE49-F238E27FC236}">
                <a16:creationId xmlns:a16="http://schemas.microsoft.com/office/drawing/2014/main" id="{85299EA8-83D4-86D4-DD39-9FE07333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2" y="1483719"/>
            <a:ext cx="222777" cy="238689"/>
          </a:xfrm>
          <a:prstGeom prst="rect">
            <a:avLst/>
          </a:prstGeom>
          <a:noFill/>
          <a:ln w="222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31" name="Down Arrow 12330">
            <a:extLst>
              <a:ext uri="{FF2B5EF4-FFF2-40B4-BE49-F238E27FC236}">
                <a16:creationId xmlns:a16="http://schemas.microsoft.com/office/drawing/2014/main" id="{E15B00ED-5F4B-EC8E-D0C9-AAC56225D762}"/>
              </a:ext>
            </a:extLst>
          </p:cNvPr>
          <p:cNvSpPr/>
          <p:nvPr/>
        </p:nvSpPr>
        <p:spPr>
          <a:xfrm rot="16200000">
            <a:off x="1493664" y="1892009"/>
            <a:ext cx="297298" cy="26580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33" name="Straight Connector 12332">
            <a:extLst>
              <a:ext uri="{FF2B5EF4-FFF2-40B4-BE49-F238E27FC236}">
                <a16:creationId xmlns:a16="http://schemas.microsoft.com/office/drawing/2014/main" id="{7EEF169F-F43A-D539-DE58-485F9EBFDD77}"/>
              </a:ext>
            </a:extLst>
          </p:cNvPr>
          <p:cNvCxnSpPr>
            <a:cxnSpLocks/>
          </p:cNvCxnSpPr>
          <p:nvPr/>
        </p:nvCxnSpPr>
        <p:spPr>
          <a:xfrm flipH="1">
            <a:off x="965191" y="1429478"/>
            <a:ext cx="59203" cy="3017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6" name="Google Shape;73;p16">
            <a:extLst>
              <a:ext uri="{FF2B5EF4-FFF2-40B4-BE49-F238E27FC236}">
                <a16:creationId xmlns:a16="http://schemas.microsoft.com/office/drawing/2014/main" id="{1FB45225-84D1-3F4D-77DA-38A67FC765B8}"/>
              </a:ext>
            </a:extLst>
          </p:cNvPr>
          <p:cNvSpPr/>
          <p:nvPr/>
        </p:nvSpPr>
        <p:spPr>
          <a:xfrm>
            <a:off x="1771665" y="1838237"/>
            <a:ext cx="460297" cy="353558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CH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875A9-3409-733A-B0A1-6ADA14A6FB9C}"/>
              </a:ext>
            </a:extLst>
          </p:cNvPr>
          <p:cNvSpPr/>
          <p:nvPr/>
        </p:nvSpPr>
        <p:spPr>
          <a:xfrm>
            <a:off x="4688702" y="2950998"/>
            <a:ext cx="1350931" cy="1554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50" name="Google Shape;73;p16">
            <a:extLst>
              <a:ext uri="{FF2B5EF4-FFF2-40B4-BE49-F238E27FC236}">
                <a16:creationId xmlns:a16="http://schemas.microsoft.com/office/drawing/2014/main" id="{D600B364-1365-9C15-2AFA-CFBEEDD5CB90}"/>
              </a:ext>
            </a:extLst>
          </p:cNvPr>
          <p:cNvSpPr/>
          <p:nvPr/>
        </p:nvSpPr>
        <p:spPr>
          <a:xfrm>
            <a:off x="1662450" y="3189082"/>
            <a:ext cx="671199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 dirty="0"/>
              <a:t>DPS</a:t>
            </a:r>
          </a:p>
        </p:txBody>
      </p:sp>
      <p:sp>
        <p:nvSpPr>
          <p:cNvPr id="59" name="Google Shape;73;p16">
            <a:extLst>
              <a:ext uri="{FF2B5EF4-FFF2-40B4-BE49-F238E27FC236}">
                <a16:creationId xmlns:a16="http://schemas.microsoft.com/office/drawing/2014/main" id="{4BD9266B-9576-8DB3-6C1C-F4512BD030B5}"/>
              </a:ext>
            </a:extLst>
          </p:cNvPr>
          <p:cNvSpPr/>
          <p:nvPr/>
        </p:nvSpPr>
        <p:spPr>
          <a:xfrm>
            <a:off x="4861716" y="2256015"/>
            <a:ext cx="887362" cy="48976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 dirty="0"/>
              <a:t>DSS</a:t>
            </a:r>
          </a:p>
        </p:txBody>
      </p:sp>
      <p:pic>
        <p:nvPicPr>
          <p:cNvPr id="12303" name="Picture 18">
            <a:extLst>
              <a:ext uri="{FF2B5EF4-FFF2-40B4-BE49-F238E27FC236}">
                <a16:creationId xmlns:a16="http://schemas.microsoft.com/office/drawing/2014/main" id="{B5851205-4A35-950B-15DA-8A4493FD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13" y="1339529"/>
            <a:ext cx="1209054" cy="4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5" name="Rectangle 12304">
            <a:extLst>
              <a:ext uri="{FF2B5EF4-FFF2-40B4-BE49-F238E27FC236}">
                <a16:creationId xmlns:a16="http://schemas.microsoft.com/office/drawing/2014/main" id="{9DF53213-A4C0-78BD-0498-DCF7D4E2FCA7}"/>
              </a:ext>
            </a:extLst>
          </p:cNvPr>
          <p:cNvSpPr/>
          <p:nvPr/>
        </p:nvSpPr>
        <p:spPr>
          <a:xfrm>
            <a:off x="4872144" y="3060209"/>
            <a:ext cx="887362" cy="534605"/>
          </a:xfrm>
          <a:prstGeom prst="rect">
            <a:avLst/>
          </a:prstGeom>
          <a:solidFill>
            <a:srgbClr val="019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Meta Scheduler</a:t>
            </a:r>
          </a:p>
        </p:txBody>
      </p:sp>
      <p:sp>
        <p:nvSpPr>
          <p:cNvPr id="12306" name="Rectangle 12305">
            <a:extLst>
              <a:ext uri="{FF2B5EF4-FFF2-40B4-BE49-F238E27FC236}">
                <a16:creationId xmlns:a16="http://schemas.microsoft.com/office/drawing/2014/main" id="{3883F9B8-4341-212B-2256-8F524419667A}"/>
              </a:ext>
            </a:extLst>
          </p:cNvPr>
          <p:cNvSpPr/>
          <p:nvPr/>
        </p:nvSpPr>
        <p:spPr>
          <a:xfrm>
            <a:off x="4870218" y="3838994"/>
            <a:ext cx="887362" cy="534605"/>
          </a:xfrm>
          <a:prstGeom prst="rect">
            <a:avLst/>
          </a:prstGeom>
          <a:solidFill>
            <a:srgbClr val="019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Pipeline Runner</a:t>
            </a:r>
          </a:p>
        </p:txBody>
      </p:sp>
      <p:cxnSp>
        <p:nvCxnSpPr>
          <p:cNvPr id="1087" name="Curved Connector 1086">
            <a:extLst>
              <a:ext uri="{FF2B5EF4-FFF2-40B4-BE49-F238E27FC236}">
                <a16:creationId xmlns:a16="http://schemas.microsoft.com/office/drawing/2014/main" id="{E1743842-9DE1-235F-921E-F3AE7CAA0534}"/>
              </a:ext>
            </a:extLst>
          </p:cNvPr>
          <p:cNvCxnSpPr>
            <a:cxnSpLocks/>
            <a:stCxn id="47" idx="4"/>
            <a:endCxn id="59" idx="2"/>
          </p:cNvCxnSpPr>
          <p:nvPr/>
        </p:nvCxnSpPr>
        <p:spPr>
          <a:xfrm flipV="1">
            <a:off x="2326759" y="2500896"/>
            <a:ext cx="2534957" cy="363728"/>
          </a:xfrm>
          <a:prstGeom prst="curvedConnector3">
            <a:avLst>
              <a:gd name="adj1" fmla="val 50000"/>
            </a:avLst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9" name="Google Shape;95;p16">
            <a:extLst>
              <a:ext uri="{FF2B5EF4-FFF2-40B4-BE49-F238E27FC236}">
                <a16:creationId xmlns:a16="http://schemas.microsoft.com/office/drawing/2014/main" id="{60AB5D11-E44E-4C51-DE18-C66AE0DDD047}"/>
              </a:ext>
            </a:extLst>
          </p:cNvPr>
          <p:cNvSpPr/>
          <p:nvPr/>
        </p:nvSpPr>
        <p:spPr>
          <a:xfrm>
            <a:off x="6289350" y="3099691"/>
            <a:ext cx="1337724" cy="468371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Shared File System</a:t>
            </a:r>
            <a:endParaRPr dirty="0"/>
          </a:p>
        </p:txBody>
      </p:sp>
      <p:sp>
        <p:nvSpPr>
          <p:cNvPr id="12334" name="Google Shape;88;p16">
            <a:extLst>
              <a:ext uri="{FF2B5EF4-FFF2-40B4-BE49-F238E27FC236}">
                <a16:creationId xmlns:a16="http://schemas.microsoft.com/office/drawing/2014/main" id="{C7EA4804-8D0B-F134-0B1F-096314AE90E6}"/>
              </a:ext>
            </a:extLst>
          </p:cNvPr>
          <p:cNvSpPr/>
          <p:nvPr/>
        </p:nvSpPr>
        <p:spPr>
          <a:xfrm>
            <a:off x="6295384" y="3802515"/>
            <a:ext cx="213000" cy="612359"/>
          </a:xfrm>
          <a:prstGeom prst="rect">
            <a:avLst/>
          </a:prstGeom>
          <a:solidFill>
            <a:srgbClr val="0191C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5" name="Google Shape;80;p16">
            <a:extLst>
              <a:ext uri="{FF2B5EF4-FFF2-40B4-BE49-F238E27FC236}">
                <a16:creationId xmlns:a16="http://schemas.microsoft.com/office/drawing/2014/main" id="{79FCA102-B1D0-0812-3305-77FDC5EB72F2}"/>
              </a:ext>
            </a:extLst>
          </p:cNvPr>
          <p:cNvSpPr/>
          <p:nvPr/>
        </p:nvSpPr>
        <p:spPr>
          <a:xfrm>
            <a:off x="6508264" y="3799746"/>
            <a:ext cx="1119371" cy="612358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Queuing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System</a:t>
            </a:r>
            <a:endParaRPr dirty="0"/>
          </a:p>
        </p:txBody>
      </p:sp>
      <p:grpSp>
        <p:nvGrpSpPr>
          <p:cNvPr id="12340" name="Group 12339">
            <a:extLst>
              <a:ext uri="{FF2B5EF4-FFF2-40B4-BE49-F238E27FC236}">
                <a16:creationId xmlns:a16="http://schemas.microsoft.com/office/drawing/2014/main" id="{88884333-FAAB-833D-FD01-8DA8058EA652}"/>
              </a:ext>
            </a:extLst>
          </p:cNvPr>
          <p:cNvGrpSpPr/>
          <p:nvPr/>
        </p:nvGrpSpPr>
        <p:grpSpPr>
          <a:xfrm>
            <a:off x="7929207" y="3997007"/>
            <a:ext cx="658600" cy="416908"/>
            <a:chOff x="7748583" y="4087319"/>
            <a:chExt cx="658600" cy="416908"/>
          </a:xfrm>
        </p:grpSpPr>
        <p:sp>
          <p:nvSpPr>
            <p:cNvPr id="12339" name="Google Shape;95;p16">
              <a:extLst>
                <a:ext uri="{FF2B5EF4-FFF2-40B4-BE49-F238E27FC236}">
                  <a16:creationId xmlns:a16="http://schemas.microsoft.com/office/drawing/2014/main" id="{751067B8-76E9-DF38-3635-928D6EEBE14E}"/>
                </a:ext>
              </a:extLst>
            </p:cNvPr>
            <p:cNvSpPr/>
            <p:nvPr/>
          </p:nvSpPr>
          <p:spPr>
            <a:xfrm>
              <a:off x="7748583" y="4087319"/>
              <a:ext cx="658600" cy="416908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2337" name="Picture 8" descr="Server - Kostenlose technologie Icons">
              <a:extLst>
                <a:ext uri="{FF2B5EF4-FFF2-40B4-BE49-F238E27FC236}">
                  <a16:creationId xmlns:a16="http://schemas.microsoft.com/office/drawing/2014/main" id="{B8BDC3B7-ED97-4F21-5EAA-154001722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1062" y="4151452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38" name="Google Shape;88;p16">
              <a:extLst>
                <a:ext uri="{FF2B5EF4-FFF2-40B4-BE49-F238E27FC236}">
                  <a16:creationId xmlns:a16="http://schemas.microsoft.com/office/drawing/2014/main" id="{E5607694-707D-D478-DCAB-CAB9656AAB4C}"/>
                </a:ext>
              </a:extLst>
            </p:cNvPr>
            <p:cNvSpPr/>
            <p:nvPr/>
          </p:nvSpPr>
          <p:spPr>
            <a:xfrm>
              <a:off x="7838660" y="4154791"/>
              <a:ext cx="213000" cy="296594"/>
            </a:xfrm>
            <a:prstGeom prst="rect">
              <a:avLst/>
            </a:prstGeom>
            <a:solidFill>
              <a:srgbClr val="0191C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1" name="Group 12340">
            <a:extLst>
              <a:ext uri="{FF2B5EF4-FFF2-40B4-BE49-F238E27FC236}">
                <a16:creationId xmlns:a16="http://schemas.microsoft.com/office/drawing/2014/main" id="{B11170B0-02CE-CAE0-A592-6FEE9F5B4F00}"/>
              </a:ext>
            </a:extLst>
          </p:cNvPr>
          <p:cNvGrpSpPr/>
          <p:nvPr/>
        </p:nvGrpSpPr>
        <p:grpSpPr>
          <a:xfrm>
            <a:off x="7921359" y="3554456"/>
            <a:ext cx="658600" cy="416908"/>
            <a:chOff x="7748583" y="4087319"/>
            <a:chExt cx="658600" cy="416908"/>
          </a:xfrm>
        </p:grpSpPr>
        <p:sp>
          <p:nvSpPr>
            <p:cNvPr id="12342" name="Google Shape;95;p16">
              <a:extLst>
                <a:ext uri="{FF2B5EF4-FFF2-40B4-BE49-F238E27FC236}">
                  <a16:creationId xmlns:a16="http://schemas.microsoft.com/office/drawing/2014/main" id="{DE081B61-B98C-5575-D8E1-D69709175C05}"/>
                </a:ext>
              </a:extLst>
            </p:cNvPr>
            <p:cNvSpPr/>
            <p:nvPr/>
          </p:nvSpPr>
          <p:spPr>
            <a:xfrm>
              <a:off x="7748583" y="4087319"/>
              <a:ext cx="658600" cy="416908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2343" name="Picture 8" descr="Server - Kostenlose technologie Icons">
              <a:extLst>
                <a:ext uri="{FF2B5EF4-FFF2-40B4-BE49-F238E27FC236}">
                  <a16:creationId xmlns:a16="http://schemas.microsoft.com/office/drawing/2014/main" id="{CC534FE7-8A32-89E5-35DF-857792E03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1062" y="4151452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4" name="Google Shape;88;p16">
              <a:extLst>
                <a:ext uri="{FF2B5EF4-FFF2-40B4-BE49-F238E27FC236}">
                  <a16:creationId xmlns:a16="http://schemas.microsoft.com/office/drawing/2014/main" id="{2ACEAC0E-46E9-223A-6F34-6EA474AD664C}"/>
                </a:ext>
              </a:extLst>
            </p:cNvPr>
            <p:cNvSpPr/>
            <p:nvPr/>
          </p:nvSpPr>
          <p:spPr>
            <a:xfrm>
              <a:off x="7838660" y="4154791"/>
              <a:ext cx="213000" cy="296594"/>
            </a:xfrm>
            <a:prstGeom prst="rect">
              <a:avLst/>
            </a:prstGeom>
            <a:solidFill>
              <a:srgbClr val="0191C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5" name="Group 12344">
            <a:extLst>
              <a:ext uri="{FF2B5EF4-FFF2-40B4-BE49-F238E27FC236}">
                <a16:creationId xmlns:a16="http://schemas.microsoft.com/office/drawing/2014/main" id="{A4604679-C36E-A631-2F33-8A9D9CC8F8A3}"/>
              </a:ext>
            </a:extLst>
          </p:cNvPr>
          <p:cNvGrpSpPr/>
          <p:nvPr/>
        </p:nvGrpSpPr>
        <p:grpSpPr>
          <a:xfrm>
            <a:off x="7918320" y="3105365"/>
            <a:ext cx="658600" cy="416908"/>
            <a:chOff x="7748583" y="4087319"/>
            <a:chExt cx="658600" cy="416908"/>
          </a:xfrm>
        </p:grpSpPr>
        <p:sp>
          <p:nvSpPr>
            <p:cNvPr id="12346" name="Google Shape;95;p16">
              <a:extLst>
                <a:ext uri="{FF2B5EF4-FFF2-40B4-BE49-F238E27FC236}">
                  <a16:creationId xmlns:a16="http://schemas.microsoft.com/office/drawing/2014/main" id="{1D6D156D-104D-86CF-2AA9-AFB87C16D3F9}"/>
                </a:ext>
              </a:extLst>
            </p:cNvPr>
            <p:cNvSpPr/>
            <p:nvPr/>
          </p:nvSpPr>
          <p:spPr>
            <a:xfrm>
              <a:off x="7748583" y="4087319"/>
              <a:ext cx="658600" cy="416908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2347" name="Picture 8" descr="Server - Kostenlose technologie Icons">
              <a:extLst>
                <a:ext uri="{FF2B5EF4-FFF2-40B4-BE49-F238E27FC236}">
                  <a16:creationId xmlns:a16="http://schemas.microsoft.com/office/drawing/2014/main" id="{BCF950C0-A397-E0C5-A53D-B582BD41F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1062" y="4151452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8" name="Google Shape;88;p16">
              <a:extLst>
                <a:ext uri="{FF2B5EF4-FFF2-40B4-BE49-F238E27FC236}">
                  <a16:creationId xmlns:a16="http://schemas.microsoft.com/office/drawing/2014/main" id="{B8E35AC2-BBDF-8C04-D6C1-BFD986B5BA44}"/>
                </a:ext>
              </a:extLst>
            </p:cNvPr>
            <p:cNvSpPr/>
            <p:nvPr/>
          </p:nvSpPr>
          <p:spPr>
            <a:xfrm>
              <a:off x="7838660" y="4154791"/>
              <a:ext cx="213000" cy="296594"/>
            </a:xfrm>
            <a:prstGeom prst="rect">
              <a:avLst/>
            </a:prstGeom>
            <a:solidFill>
              <a:srgbClr val="0191C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349" name="Google Shape;97;p16">
            <a:extLst>
              <a:ext uri="{FF2B5EF4-FFF2-40B4-BE49-F238E27FC236}">
                <a16:creationId xmlns:a16="http://schemas.microsoft.com/office/drawing/2014/main" id="{E49838B9-3EFC-6AC6-D361-0F7BF2A47222}"/>
              </a:ext>
            </a:extLst>
          </p:cNvPr>
          <p:cNvCxnSpPr>
            <a:cxnSpLocks/>
            <a:stCxn id="12305" idx="0"/>
            <a:endCxn id="59" idx="3"/>
          </p:cNvCxnSpPr>
          <p:nvPr/>
        </p:nvCxnSpPr>
        <p:spPr>
          <a:xfrm flipH="1" flipV="1">
            <a:off x="5305397" y="2745776"/>
            <a:ext cx="10428" cy="314433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53" name="Google Shape;97;p16">
            <a:extLst>
              <a:ext uri="{FF2B5EF4-FFF2-40B4-BE49-F238E27FC236}">
                <a16:creationId xmlns:a16="http://schemas.microsoft.com/office/drawing/2014/main" id="{FF144F75-2243-1F89-08FA-BCD545A21A04}"/>
              </a:ext>
            </a:extLst>
          </p:cNvPr>
          <p:cNvCxnSpPr>
            <a:cxnSpLocks/>
            <a:stCxn id="12306" idx="0"/>
            <a:endCxn id="12305" idx="2"/>
          </p:cNvCxnSpPr>
          <p:nvPr/>
        </p:nvCxnSpPr>
        <p:spPr>
          <a:xfrm flipV="1">
            <a:off x="5313899" y="3594814"/>
            <a:ext cx="1926" cy="24418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57" name="Google Shape;97;p16">
            <a:extLst>
              <a:ext uri="{FF2B5EF4-FFF2-40B4-BE49-F238E27FC236}">
                <a16:creationId xmlns:a16="http://schemas.microsoft.com/office/drawing/2014/main" id="{FFD5B846-0D64-D23E-B331-82C59B3C3D87}"/>
              </a:ext>
            </a:extLst>
          </p:cNvPr>
          <p:cNvCxnSpPr>
            <a:cxnSpLocks/>
            <a:endCxn id="12306" idx="3"/>
          </p:cNvCxnSpPr>
          <p:nvPr/>
        </p:nvCxnSpPr>
        <p:spPr>
          <a:xfrm flipH="1">
            <a:off x="5757580" y="4106297"/>
            <a:ext cx="53177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63" name="Google Shape;97;p16">
            <a:extLst>
              <a:ext uri="{FF2B5EF4-FFF2-40B4-BE49-F238E27FC236}">
                <a16:creationId xmlns:a16="http://schemas.microsoft.com/office/drawing/2014/main" id="{6BEDB09D-242A-E411-BF57-C20146F889DE}"/>
              </a:ext>
            </a:extLst>
          </p:cNvPr>
          <p:cNvCxnSpPr>
            <a:cxnSpLocks/>
            <a:stCxn id="12338" idx="2"/>
            <a:endCxn id="12306" idx="2"/>
          </p:cNvCxnSpPr>
          <p:nvPr/>
        </p:nvCxnSpPr>
        <p:spPr>
          <a:xfrm rot="5400000">
            <a:off x="6713579" y="2961394"/>
            <a:ext cx="12526" cy="2811885"/>
          </a:xfrm>
          <a:prstGeom prst="bentConnector3">
            <a:avLst>
              <a:gd name="adj1" fmla="val 192500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67" name="Google Shape;97;p16">
            <a:extLst>
              <a:ext uri="{FF2B5EF4-FFF2-40B4-BE49-F238E27FC236}">
                <a16:creationId xmlns:a16="http://schemas.microsoft.com/office/drawing/2014/main" id="{A1623C6C-8650-C1BC-0571-D649B59177DE}"/>
              </a:ext>
            </a:extLst>
          </p:cNvPr>
          <p:cNvCxnSpPr>
            <a:cxnSpLocks/>
            <a:stCxn id="12339" idx="1"/>
            <a:endCxn id="12335" idx="3"/>
          </p:cNvCxnSpPr>
          <p:nvPr/>
        </p:nvCxnSpPr>
        <p:spPr>
          <a:xfrm rot="10800000">
            <a:off x="7627635" y="4105925"/>
            <a:ext cx="301572" cy="9953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70" name="Google Shape;97;p16">
            <a:extLst>
              <a:ext uri="{FF2B5EF4-FFF2-40B4-BE49-F238E27FC236}">
                <a16:creationId xmlns:a16="http://schemas.microsoft.com/office/drawing/2014/main" id="{754F7C0E-E52B-4B1B-C481-04F5C52E8402}"/>
              </a:ext>
            </a:extLst>
          </p:cNvPr>
          <p:cNvCxnSpPr>
            <a:cxnSpLocks/>
            <a:stCxn id="12342" idx="1"/>
            <a:endCxn id="12335" idx="3"/>
          </p:cNvCxnSpPr>
          <p:nvPr/>
        </p:nvCxnSpPr>
        <p:spPr>
          <a:xfrm rot="10800000" flipV="1">
            <a:off x="7627635" y="3762909"/>
            <a:ext cx="293724" cy="34301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73" name="Google Shape;97;p16">
            <a:extLst>
              <a:ext uri="{FF2B5EF4-FFF2-40B4-BE49-F238E27FC236}">
                <a16:creationId xmlns:a16="http://schemas.microsoft.com/office/drawing/2014/main" id="{4BC78EE2-4DC4-1982-E306-712975C5143D}"/>
              </a:ext>
            </a:extLst>
          </p:cNvPr>
          <p:cNvCxnSpPr>
            <a:cxnSpLocks/>
            <a:stCxn id="12346" idx="1"/>
            <a:endCxn id="12335" idx="3"/>
          </p:cNvCxnSpPr>
          <p:nvPr/>
        </p:nvCxnSpPr>
        <p:spPr>
          <a:xfrm rot="10800000" flipV="1">
            <a:off x="7627636" y="3313819"/>
            <a:ext cx="290685" cy="79210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76" name="Google Shape;97;p16">
            <a:extLst>
              <a:ext uri="{FF2B5EF4-FFF2-40B4-BE49-F238E27FC236}">
                <a16:creationId xmlns:a16="http://schemas.microsoft.com/office/drawing/2014/main" id="{C1C5E99F-DB53-1597-6E05-386B0636B125}"/>
              </a:ext>
            </a:extLst>
          </p:cNvPr>
          <p:cNvCxnSpPr>
            <a:cxnSpLocks/>
            <a:stCxn id="12319" idx="1"/>
            <a:endCxn id="12305" idx="3"/>
          </p:cNvCxnSpPr>
          <p:nvPr/>
        </p:nvCxnSpPr>
        <p:spPr>
          <a:xfrm flipH="1" flipV="1">
            <a:off x="5759506" y="3327512"/>
            <a:ext cx="529844" cy="636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82" name="Google Shape;97;p16">
            <a:extLst>
              <a:ext uri="{FF2B5EF4-FFF2-40B4-BE49-F238E27FC236}">
                <a16:creationId xmlns:a16="http://schemas.microsoft.com/office/drawing/2014/main" id="{0350D0E0-9CB2-D2A0-2650-152CE6A4475C}"/>
              </a:ext>
            </a:extLst>
          </p:cNvPr>
          <p:cNvCxnSpPr>
            <a:cxnSpLocks/>
            <a:stCxn id="12346" idx="1"/>
            <a:endCxn id="12319" idx="3"/>
          </p:cNvCxnSpPr>
          <p:nvPr/>
        </p:nvCxnSpPr>
        <p:spPr>
          <a:xfrm rot="10800000" flipV="1">
            <a:off x="7627074" y="3313819"/>
            <a:ext cx="291246" cy="2005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85" name="Google Shape;97;p16">
            <a:extLst>
              <a:ext uri="{FF2B5EF4-FFF2-40B4-BE49-F238E27FC236}">
                <a16:creationId xmlns:a16="http://schemas.microsoft.com/office/drawing/2014/main" id="{2930232A-E821-2A31-9DDD-C180056850F9}"/>
              </a:ext>
            </a:extLst>
          </p:cNvPr>
          <p:cNvCxnSpPr>
            <a:cxnSpLocks/>
            <a:stCxn id="12342" idx="1"/>
            <a:endCxn id="12319" idx="3"/>
          </p:cNvCxnSpPr>
          <p:nvPr/>
        </p:nvCxnSpPr>
        <p:spPr>
          <a:xfrm rot="10800000">
            <a:off x="7627075" y="3333878"/>
            <a:ext cx="294285" cy="42903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88" name="Google Shape;97;p16">
            <a:extLst>
              <a:ext uri="{FF2B5EF4-FFF2-40B4-BE49-F238E27FC236}">
                <a16:creationId xmlns:a16="http://schemas.microsoft.com/office/drawing/2014/main" id="{5BE837EE-6FA9-1CF5-6312-306E9F1B6D37}"/>
              </a:ext>
            </a:extLst>
          </p:cNvPr>
          <p:cNvCxnSpPr>
            <a:cxnSpLocks/>
            <a:stCxn id="12339" idx="1"/>
            <a:endCxn id="12319" idx="3"/>
          </p:cNvCxnSpPr>
          <p:nvPr/>
        </p:nvCxnSpPr>
        <p:spPr>
          <a:xfrm rot="10800000">
            <a:off x="7627075" y="3333877"/>
            <a:ext cx="302133" cy="87158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2400" name="TextBox 12399">
            <a:extLst>
              <a:ext uri="{FF2B5EF4-FFF2-40B4-BE49-F238E27FC236}">
                <a16:creationId xmlns:a16="http://schemas.microsoft.com/office/drawing/2014/main" id="{27EDB273-6CFA-2459-3949-DE145248FA02}"/>
              </a:ext>
            </a:extLst>
          </p:cNvPr>
          <p:cNvSpPr txBox="1"/>
          <p:nvPr/>
        </p:nvSpPr>
        <p:spPr>
          <a:xfrm>
            <a:off x="4634731" y="2701098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IAL</a:t>
            </a:r>
          </a:p>
        </p:txBody>
      </p:sp>
    </p:spTree>
    <p:extLst>
      <p:ext uri="{BB962C8B-B14F-4D97-AF65-F5344CB8AC3E}">
        <p14:creationId xmlns:p14="http://schemas.microsoft.com/office/powerpoint/2010/main" val="250035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Meta Scheduler</a:t>
            </a:r>
            <a:endParaRPr dirty="0"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1"/>
          </p:nvPr>
        </p:nvSpPr>
        <p:spPr>
          <a:xfrm>
            <a:off x="318900" y="1297205"/>
            <a:ext cx="8520600" cy="1297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Integration Archive Services: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err="1"/>
              <a:t>Managen</a:t>
            </a:r>
            <a:r>
              <a:rPr lang="en" dirty="0"/>
              <a:t> von Pipeline </a:t>
            </a:r>
            <a:r>
              <a:rPr lang="en" dirty="0" err="1"/>
              <a:t>Verarbeitungsaufträgen</a:t>
            </a:r>
            <a:r>
              <a:rPr lang="en" dirty="0"/>
              <a:t> (PPO)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In/Out Staging der </a:t>
            </a:r>
            <a:r>
              <a:rPr lang="en" dirty="0" err="1"/>
              <a:t>Daten</a:t>
            </a:r>
            <a:r>
              <a:rPr lang="en" dirty="0"/>
              <a:t> </a:t>
            </a:r>
            <a:r>
              <a:rPr lang="en" dirty="0" err="1"/>
              <a:t>zwischen</a:t>
            </a:r>
            <a:r>
              <a:rPr lang="en" dirty="0"/>
              <a:t> </a:t>
            </a:r>
            <a:r>
              <a:rPr lang="en" dirty="0" err="1"/>
              <a:t>Archiv</a:t>
            </a:r>
            <a:r>
              <a:rPr lang="en" dirty="0"/>
              <a:t> und Shared Filesystem. 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631" y="3286582"/>
            <a:ext cx="3143886" cy="143044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/>
        </p:nvSpPr>
        <p:spPr>
          <a:xfrm>
            <a:off x="5552052" y="2630513"/>
            <a:ext cx="29025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Finite state machine for managing the status of PPOs </a:t>
            </a:r>
            <a:endParaRPr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4A699-BF65-1CE9-7402-6EE4F89C8D7D}"/>
              </a:ext>
            </a:extLst>
          </p:cNvPr>
          <p:cNvSpPr txBox="1"/>
          <p:nvPr/>
        </p:nvSpPr>
        <p:spPr>
          <a:xfrm>
            <a:off x="5993754" y="1309937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191CE"/>
                </a:solidFill>
              </a:rPr>
              <a:t>eine</a:t>
            </a:r>
            <a:r>
              <a:rPr lang="en-US" sz="1200" dirty="0">
                <a:solidFill>
                  <a:srgbClr val="0191CE"/>
                </a:solidFill>
              </a:rPr>
              <a:t> PF-</a:t>
            </a:r>
            <a:r>
              <a:rPr lang="en-US" sz="1200" dirty="0" err="1">
                <a:solidFill>
                  <a:srgbClr val="0191CE"/>
                </a:solidFill>
              </a:rPr>
              <a:t>Ausführung</a:t>
            </a:r>
            <a:endParaRPr lang="en-US" sz="1200" dirty="0">
              <a:solidFill>
                <a:srgbClr val="0191CE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4063D0-3CD1-4C70-1BF7-7A08315A5853}"/>
              </a:ext>
            </a:extLst>
          </p:cNvPr>
          <p:cNvCxnSpPr/>
          <p:nvPr/>
        </p:nvCxnSpPr>
        <p:spPr>
          <a:xfrm flipH="1">
            <a:off x="6058431" y="1562406"/>
            <a:ext cx="93187" cy="147609"/>
          </a:xfrm>
          <a:prstGeom prst="line">
            <a:avLst/>
          </a:prstGeom>
          <a:ln>
            <a:solidFill>
              <a:srgbClr val="019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E273AE3-DEC9-87B5-112E-AE87CC61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7" y="2630513"/>
            <a:ext cx="4409674" cy="197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793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A124F-CCC8-E4FD-809B-E15D50566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30CBC-8560-8F57-A6CA-7D4F8431A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565" y="1320641"/>
            <a:ext cx="4002797" cy="114929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-US" dirty="0" err="1"/>
              <a:t>Schnittstelle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PF und IAL für Pipelines und Executables. 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DBD2FD-3FC0-82C9-120C-3F4879AAD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245" y="2024050"/>
            <a:ext cx="2034499" cy="3057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5C5D7C-5BF0-0D53-A4AA-F6845DA542BF}"/>
              </a:ext>
            </a:extLst>
          </p:cNvPr>
          <p:cNvSpPr txBox="1"/>
          <p:nvPr/>
        </p:nvSpPr>
        <p:spPr>
          <a:xfrm>
            <a:off x="566686" y="2988188"/>
            <a:ext cx="1329559" cy="83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indent="0">
              <a:lnSpc>
                <a:spcPct val="115000"/>
              </a:lnSpc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algn="ctr"/>
            <a:r>
              <a:rPr lang="en-US" dirty="0"/>
              <a:t>Dataflow Pattern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BF18018-8A30-D53A-523E-CE8CD463A379}"/>
              </a:ext>
            </a:extLst>
          </p:cNvPr>
          <p:cNvSpPr/>
          <p:nvPr/>
        </p:nvSpPr>
        <p:spPr>
          <a:xfrm rot="3460415">
            <a:off x="3476491" y="2497907"/>
            <a:ext cx="530143" cy="623615"/>
          </a:xfrm>
          <a:prstGeom prst="downArrow">
            <a:avLst/>
          </a:prstGeom>
          <a:solidFill>
            <a:srgbClr val="019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5E0F6A9-800F-83B6-6370-0476B274C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789" y="1170125"/>
            <a:ext cx="4915320" cy="3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63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Pipeline Runner</a:t>
            </a:r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42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Pipeline Workflow für alle Euclid PF: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Framework: Pythonic API um die Pipeline und Executables zu spezifizieren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Dataflow graph: Laufzeitabhängiger workflow der PF executables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Input und Output: Dateien und Listen von Dateien (z.B. kein MPI)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Pilots: </a:t>
            </a:r>
            <a:r>
              <a:rPr lang="en-US" dirty="0" err="1"/>
              <a:t>Abstraktionsschicht</a:t>
            </a:r>
            <a:r>
              <a:rPr lang="en-US" dirty="0"/>
              <a:t> der HPC nodes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Scheduling: Die PF Executables auf die HPC nodes (Pilots) bringen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Profiling: </a:t>
            </a:r>
            <a:r>
              <a:rPr lang="en-US" dirty="0"/>
              <a:t>Alle Executables und Nodes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stetig</a:t>
            </a:r>
            <a:r>
              <a:rPr lang="en-US" dirty="0"/>
              <a:t> </a:t>
            </a:r>
            <a:r>
              <a:rPr lang="en-US" dirty="0" err="1"/>
              <a:t>profilt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dirty="0"/>
              <a:t>Python Microservice Architecture basieren auf einem ZeroMQ messaging system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Läuft auf einem Laptop und skalliert bis zur Ausführung auf einem HPC cluster</a:t>
            </a:r>
          </a:p>
        </p:txBody>
      </p:sp>
    </p:spTree>
    <p:extLst>
      <p:ext uri="{BB962C8B-B14F-4D97-AF65-F5344CB8AC3E}">
        <p14:creationId xmlns:p14="http://schemas.microsoft.com/office/powerpoint/2010/main" val="3044494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C66998AC-39C5-B29F-8C74-1C73AA2577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46071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PipelineRunner</a:t>
            </a:r>
            <a:endParaRPr dirty="0"/>
          </a:p>
        </p:txBody>
      </p:sp>
      <p:pic>
        <p:nvPicPr>
          <p:cNvPr id="9218" name="Picture 2" descr="Astronomers find most distant stars in our galaxy - Hindustan Times">
            <a:extLst>
              <a:ext uri="{FF2B5EF4-FFF2-40B4-BE49-F238E27FC236}">
                <a16:creationId xmlns:a16="http://schemas.microsoft.com/office/drawing/2014/main" id="{46634929-399E-1B2C-C31D-A29F30105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4" y="1204610"/>
            <a:ext cx="2449845" cy="13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1ED9F1E1-6C02-7B29-FF9D-491357E03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49" r="28737" b="69129"/>
          <a:stretch/>
        </p:blipFill>
        <p:spPr>
          <a:xfrm>
            <a:off x="2744491" y="1222966"/>
            <a:ext cx="3540427" cy="1432413"/>
          </a:xfrm>
          <a:prstGeom prst="rect">
            <a:avLst/>
          </a:prstGeom>
        </p:spPr>
      </p:pic>
      <p:pic>
        <p:nvPicPr>
          <p:cNvPr id="27" name="Picture 2" descr="Astronomers find most distant stars in our galaxy - Hindustan Times">
            <a:extLst>
              <a:ext uri="{FF2B5EF4-FFF2-40B4-BE49-F238E27FC236}">
                <a16:creationId xmlns:a16="http://schemas.microsoft.com/office/drawing/2014/main" id="{53525FA9-31C9-DCC6-9480-4E9A9D1CE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205" y="1279613"/>
            <a:ext cx="2449845" cy="13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AF34DCD-C458-1753-38DF-0E703878E489}"/>
              </a:ext>
            </a:extLst>
          </p:cNvPr>
          <p:cNvSpPr/>
          <p:nvPr/>
        </p:nvSpPr>
        <p:spPr>
          <a:xfrm>
            <a:off x="8009345" y="1590931"/>
            <a:ext cx="108680" cy="154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6EA74F-0BE6-4C18-A4F6-66518449BB1B}"/>
              </a:ext>
            </a:extLst>
          </p:cNvPr>
          <p:cNvSpPr/>
          <p:nvPr/>
        </p:nvSpPr>
        <p:spPr>
          <a:xfrm>
            <a:off x="8063685" y="1488582"/>
            <a:ext cx="108680" cy="154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431B40-2154-DE12-B613-F7C499568D62}"/>
              </a:ext>
            </a:extLst>
          </p:cNvPr>
          <p:cNvSpPr/>
          <p:nvPr/>
        </p:nvSpPr>
        <p:spPr>
          <a:xfrm>
            <a:off x="8173690" y="1438492"/>
            <a:ext cx="108680" cy="154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8B27DC-C4F4-A347-CD05-A6D05EC6685C}"/>
              </a:ext>
            </a:extLst>
          </p:cNvPr>
          <p:cNvSpPr/>
          <p:nvPr/>
        </p:nvSpPr>
        <p:spPr>
          <a:xfrm>
            <a:off x="8281942" y="1436125"/>
            <a:ext cx="108680" cy="154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ABF44A-26F0-BFA7-2AF4-48987654AC08}"/>
              </a:ext>
            </a:extLst>
          </p:cNvPr>
          <p:cNvSpPr/>
          <p:nvPr/>
        </p:nvSpPr>
        <p:spPr>
          <a:xfrm>
            <a:off x="8367735" y="1385837"/>
            <a:ext cx="108680" cy="154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4500EE-96DE-730F-7CAC-7CCF98A7E181}"/>
              </a:ext>
            </a:extLst>
          </p:cNvPr>
          <p:cNvSpPr/>
          <p:nvPr/>
        </p:nvSpPr>
        <p:spPr>
          <a:xfrm>
            <a:off x="8445687" y="1461229"/>
            <a:ext cx="108680" cy="154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05FBB9-07D0-E7A6-5094-534F92DC4463}"/>
              </a:ext>
            </a:extLst>
          </p:cNvPr>
          <p:cNvCxnSpPr>
            <a:cxnSpLocks/>
          </p:cNvCxnSpPr>
          <p:nvPr/>
        </p:nvCxnSpPr>
        <p:spPr>
          <a:xfrm>
            <a:off x="3471214" y="1822215"/>
            <a:ext cx="2086981" cy="2339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5F0FA54-7E08-940F-8E2E-79B949AF3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49" r="28737" b="69129"/>
          <a:stretch/>
        </p:blipFill>
        <p:spPr>
          <a:xfrm>
            <a:off x="2744491" y="1222966"/>
            <a:ext cx="3540427" cy="1432413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EA026EE-0D0D-6E63-18DF-C3B104BAAE94}"/>
              </a:ext>
            </a:extLst>
          </p:cNvPr>
          <p:cNvCxnSpPr>
            <a:cxnSpLocks/>
          </p:cNvCxnSpPr>
          <p:nvPr/>
        </p:nvCxnSpPr>
        <p:spPr>
          <a:xfrm>
            <a:off x="5160769" y="1565985"/>
            <a:ext cx="2684864" cy="249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D8EBAEA-F420-B4DE-18EB-5E036760FB16}"/>
              </a:ext>
            </a:extLst>
          </p:cNvPr>
          <p:cNvCxnSpPr>
            <a:cxnSpLocks/>
          </p:cNvCxnSpPr>
          <p:nvPr/>
        </p:nvCxnSpPr>
        <p:spPr>
          <a:xfrm flipH="1">
            <a:off x="4967470" y="1690486"/>
            <a:ext cx="2991713" cy="2735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0403988-6D1A-E39E-BCF8-62722D835F2F}"/>
              </a:ext>
            </a:extLst>
          </p:cNvPr>
          <p:cNvSpPr/>
          <p:nvPr/>
        </p:nvSpPr>
        <p:spPr>
          <a:xfrm>
            <a:off x="4303137" y="2975564"/>
            <a:ext cx="4180489" cy="2008768"/>
          </a:xfrm>
          <a:prstGeom prst="rect">
            <a:avLst/>
          </a:prstGeom>
          <a:solidFill>
            <a:srgbClr val="B98E0D">
              <a:alpha val="31719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5B460-790F-667A-02BC-AC1CF5B9DF97}"/>
              </a:ext>
            </a:extLst>
          </p:cNvPr>
          <p:cNvSpPr/>
          <p:nvPr/>
        </p:nvSpPr>
        <p:spPr>
          <a:xfrm>
            <a:off x="4513805" y="3197305"/>
            <a:ext cx="1350931" cy="1554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37046-3ACE-673D-AC24-944E860D83E8}"/>
              </a:ext>
            </a:extLst>
          </p:cNvPr>
          <p:cNvSpPr/>
          <p:nvPr/>
        </p:nvSpPr>
        <p:spPr>
          <a:xfrm>
            <a:off x="4697247" y="3306516"/>
            <a:ext cx="887362" cy="534605"/>
          </a:xfrm>
          <a:prstGeom prst="rect">
            <a:avLst/>
          </a:prstGeom>
          <a:solidFill>
            <a:srgbClr val="019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Meta Scheduler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DA9F82-184F-A8FD-D420-8646EED0E72B}"/>
              </a:ext>
            </a:extLst>
          </p:cNvPr>
          <p:cNvSpPr/>
          <p:nvPr/>
        </p:nvSpPr>
        <p:spPr>
          <a:xfrm>
            <a:off x="4695321" y="4085301"/>
            <a:ext cx="887362" cy="534605"/>
          </a:xfrm>
          <a:prstGeom prst="rect">
            <a:avLst/>
          </a:prstGeom>
          <a:solidFill>
            <a:srgbClr val="019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Pipeline Runner</a:t>
            </a:r>
          </a:p>
        </p:txBody>
      </p:sp>
      <p:sp>
        <p:nvSpPr>
          <p:cNvPr id="15" name="Google Shape;95;p16">
            <a:extLst>
              <a:ext uri="{FF2B5EF4-FFF2-40B4-BE49-F238E27FC236}">
                <a16:creationId xmlns:a16="http://schemas.microsoft.com/office/drawing/2014/main" id="{A6988E04-C681-636C-8A66-8526D59CB27C}"/>
              </a:ext>
            </a:extLst>
          </p:cNvPr>
          <p:cNvSpPr/>
          <p:nvPr/>
        </p:nvSpPr>
        <p:spPr>
          <a:xfrm>
            <a:off x="6114453" y="3345998"/>
            <a:ext cx="1337724" cy="468371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Shared File System</a:t>
            </a:r>
            <a:endParaRPr dirty="0"/>
          </a:p>
        </p:txBody>
      </p:sp>
      <p:sp>
        <p:nvSpPr>
          <p:cNvPr id="16" name="Google Shape;88;p16">
            <a:extLst>
              <a:ext uri="{FF2B5EF4-FFF2-40B4-BE49-F238E27FC236}">
                <a16:creationId xmlns:a16="http://schemas.microsoft.com/office/drawing/2014/main" id="{61991BC8-390A-06C5-3693-46926D2E82FA}"/>
              </a:ext>
            </a:extLst>
          </p:cNvPr>
          <p:cNvSpPr/>
          <p:nvPr/>
        </p:nvSpPr>
        <p:spPr>
          <a:xfrm>
            <a:off x="6120487" y="4048822"/>
            <a:ext cx="213000" cy="612359"/>
          </a:xfrm>
          <a:prstGeom prst="rect">
            <a:avLst/>
          </a:prstGeom>
          <a:solidFill>
            <a:srgbClr val="0191C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0;p16">
            <a:extLst>
              <a:ext uri="{FF2B5EF4-FFF2-40B4-BE49-F238E27FC236}">
                <a16:creationId xmlns:a16="http://schemas.microsoft.com/office/drawing/2014/main" id="{8A146760-BA65-E19B-673A-6841E845C9B1}"/>
              </a:ext>
            </a:extLst>
          </p:cNvPr>
          <p:cNvSpPr/>
          <p:nvPr/>
        </p:nvSpPr>
        <p:spPr>
          <a:xfrm>
            <a:off x="6333367" y="4046053"/>
            <a:ext cx="1119371" cy="612358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Queuing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System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DB350A-130F-41A7-69E1-E3885F75A0F5}"/>
              </a:ext>
            </a:extLst>
          </p:cNvPr>
          <p:cNvGrpSpPr/>
          <p:nvPr/>
        </p:nvGrpSpPr>
        <p:grpSpPr>
          <a:xfrm>
            <a:off x="7754310" y="4243314"/>
            <a:ext cx="658600" cy="416908"/>
            <a:chOff x="7748583" y="4087319"/>
            <a:chExt cx="658600" cy="416908"/>
          </a:xfrm>
        </p:grpSpPr>
        <p:sp>
          <p:nvSpPr>
            <p:cNvPr id="20" name="Google Shape;95;p16">
              <a:extLst>
                <a:ext uri="{FF2B5EF4-FFF2-40B4-BE49-F238E27FC236}">
                  <a16:creationId xmlns:a16="http://schemas.microsoft.com/office/drawing/2014/main" id="{75981088-5C7D-4C49-E90A-E4E3947C005C}"/>
                </a:ext>
              </a:extLst>
            </p:cNvPr>
            <p:cNvSpPr/>
            <p:nvPr/>
          </p:nvSpPr>
          <p:spPr>
            <a:xfrm>
              <a:off x="7748583" y="4087319"/>
              <a:ext cx="658600" cy="416908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2" name="Picture 8" descr="Server - Kostenlose technologie Icons">
              <a:extLst>
                <a:ext uri="{FF2B5EF4-FFF2-40B4-BE49-F238E27FC236}">
                  <a16:creationId xmlns:a16="http://schemas.microsoft.com/office/drawing/2014/main" id="{B6C86D4B-820C-B102-D26F-BAF0683A2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1062" y="4151452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Google Shape;88;p16">
              <a:extLst>
                <a:ext uri="{FF2B5EF4-FFF2-40B4-BE49-F238E27FC236}">
                  <a16:creationId xmlns:a16="http://schemas.microsoft.com/office/drawing/2014/main" id="{755A7BBF-3B59-8D91-1E7E-1B5AA62CB704}"/>
                </a:ext>
              </a:extLst>
            </p:cNvPr>
            <p:cNvSpPr/>
            <p:nvPr/>
          </p:nvSpPr>
          <p:spPr>
            <a:xfrm>
              <a:off x="7838660" y="4154791"/>
              <a:ext cx="213000" cy="296594"/>
            </a:xfrm>
            <a:prstGeom prst="rect">
              <a:avLst/>
            </a:prstGeom>
            <a:solidFill>
              <a:srgbClr val="0191C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9A739C-4D7C-5158-539F-2A0774C519CE}"/>
              </a:ext>
            </a:extLst>
          </p:cNvPr>
          <p:cNvGrpSpPr/>
          <p:nvPr/>
        </p:nvGrpSpPr>
        <p:grpSpPr>
          <a:xfrm>
            <a:off x="7746462" y="3800763"/>
            <a:ext cx="658600" cy="416908"/>
            <a:chOff x="7748583" y="4087319"/>
            <a:chExt cx="658600" cy="416908"/>
          </a:xfrm>
        </p:grpSpPr>
        <p:sp>
          <p:nvSpPr>
            <p:cNvPr id="46" name="Google Shape;95;p16">
              <a:extLst>
                <a:ext uri="{FF2B5EF4-FFF2-40B4-BE49-F238E27FC236}">
                  <a16:creationId xmlns:a16="http://schemas.microsoft.com/office/drawing/2014/main" id="{9CD6C9AB-40C4-07AA-1ADB-144F33374876}"/>
                </a:ext>
              </a:extLst>
            </p:cNvPr>
            <p:cNvSpPr/>
            <p:nvPr/>
          </p:nvSpPr>
          <p:spPr>
            <a:xfrm>
              <a:off x="7748583" y="4087319"/>
              <a:ext cx="658600" cy="416908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7" name="Picture 8" descr="Server - Kostenlose technologie Icons">
              <a:extLst>
                <a:ext uri="{FF2B5EF4-FFF2-40B4-BE49-F238E27FC236}">
                  <a16:creationId xmlns:a16="http://schemas.microsoft.com/office/drawing/2014/main" id="{0951C180-105A-FFB5-7477-67199ED5D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1062" y="4151452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Google Shape;88;p16">
              <a:extLst>
                <a:ext uri="{FF2B5EF4-FFF2-40B4-BE49-F238E27FC236}">
                  <a16:creationId xmlns:a16="http://schemas.microsoft.com/office/drawing/2014/main" id="{008F484F-54C2-7C24-2220-D01A9F574A7D}"/>
                </a:ext>
              </a:extLst>
            </p:cNvPr>
            <p:cNvSpPr/>
            <p:nvPr/>
          </p:nvSpPr>
          <p:spPr>
            <a:xfrm>
              <a:off x="7838660" y="4154791"/>
              <a:ext cx="213000" cy="296594"/>
            </a:xfrm>
            <a:prstGeom prst="rect">
              <a:avLst/>
            </a:prstGeom>
            <a:solidFill>
              <a:srgbClr val="0191C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742F1F-556E-DC84-D780-DB2CD538DE24}"/>
              </a:ext>
            </a:extLst>
          </p:cNvPr>
          <p:cNvGrpSpPr/>
          <p:nvPr/>
        </p:nvGrpSpPr>
        <p:grpSpPr>
          <a:xfrm>
            <a:off x="7743423" y="3351672"/>
            <a:ext cx="658600" cy="416908"/>
            <a:chOff x="7748583" y="4087319"/>
            <a:chExt cx="658600" cy="416908"/>
          </a:xfrm>
        </p:grpSpPr>
        <p:sp>
          <p:nvSpPr>
            <p:cNvPr id="52" name="Google Shape;95;p16">
              <a:extLst>
                <a:ext uri="{FF2B5EF4-FFF2-40B4-BE49-F238E27FC236}">
                  <a16:creationId xmlns:a16="http://schemas.microsoft.com/office/drawing/2014/main" id="{1F2BEE4C-B69C-BF5F-0A1C-A72431097964}"/>
                </a:ext>
              </a:extLst>
            </p:cNvPr>
            <p:cNvSpPr/>
            <p:nvPr/>
          </p:nvSpPr>
          <p:spPr>
            <a:xfrm>
              <a:off x="7748583" y="4087319"/>
              <a:ext cx="658600" cy="416908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6" name="Picture 8" descr="Server - Kostenlose technologie Icons">
              <a:extLst>
                <a:ext uri="{FF2B5EF4-FFF2-40B4-BE49-F238E27FC236}">
                  <a16:creationId xmlns:a16="http://schemas.microsoft.com/office/drawing/2014/main" id="{15216C8D-460A-822E-AC72-51743D753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1062" y="4151452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Google Shape;88;p16">
              <a:extLst>
                <a:ext uri="{FF2B5EF4-FFF2-40B4-BE49-F238E27FC236}">
                  <a16:creationId xmlns:a16="http://schemas.microsoft.com/office/drawing/2014/main" id="{66E9B3C0-174A-C10D-136D-076553B40BCD}"/>
                </a:ext>
              </a:extLst>
            </p:cNvPr>
            <p:cNvSpPr/>
            <p:nvPr/>
          </p:nvSpPr>
          <p:spPr>
            <a:xfrm>
              <a:off x="7838660" y="4154791"/>
              <a:ext cx="213000" cy="296594"/>
            </a:xfrm>
            <a:prstGeom prst="rect">
              <a:avLst/>
            </a:prstGeom>
            <a:solidFill>
              <a:srgbClr val="0191C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0" name="Google Shape;97;p16">
            <a:extLst>
              <a:ext uri="{FF2B5EF4-FFF2-40B4-BE49-F238E27FC236}">
                <a16:creationId xmlns:a16="http://schemas.microsoft.com/office/drawing/2014/main" id="{DE7AC6DB-CBC0-8CD4-CE4E-8D8F1BD01592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flipV="1">
            <a:off x="5139002" y="3841121"/>
            <a:ext cx="1926" cy="24418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1" name="Google Shape;97;p16">
            <a:extLst>
              <a:ext uri="{FF2B5EF4-FFF2-40B4-BE49-F238E27FC236}">
                <a16:creationId xmlns:a16="http://schemas.microsoft.com/office/drawing/2014/main" id="{2AFED2AE-772D-84BC-7394-762DE81AC955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5582683" y="4352604"/>
            <a:ext cx="53177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2" name="Google Shape;97;p16">
            <a:extLst>
              <a:ext uri="{FF2B5EF4-FFF2-40B4-BE49-F238E27FC236}">
                <a16:creationId xmlns:a16="http://schemas.microsoft.com/office/drawing/2014/main" id="{4246B946-CB50-5D06-9D30-68B24719B073}"/>
              </a:ext>
            </a:extLst>
          </p:cNvPr>
          <p:cNvCxnSpPr>
            <a:cxnSpLocks/>
            <a:stCxn id="43" idx="2"/>
            <a:endCxn id="14" idx="2"/>
          </p:cNvCxnSpPr>
          <p:nvPr/>
        </p:nvCxnSpPr>
        <p:spPr>
          <a:xfrm rot="5400000">
            <a:off x="6538682" y="3207701"/>
            <a:ext cx="12526" cy="2811885"/>
          </a:xfrm>
          <a:prstGeom prst="bentConnector3">
            <a:avLst>
              <a:gd name="adj1" fmla="val 192500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3" name="Google Shape;97;p16">
            <a:extLst>
              <a:ext uri="{FF2B5EF4-FFF2-40B4-BE49-F238E27FC236}">
                <a16:creationId xmlns:a16="http://schemas.microsoft.com/office/drawing/2014/main" id="{B397466F-F76E-E155-293A-7C7740D985E1}"/>
              </a:ext>
            </a:extLst>
          </p:cNvPr>
          <p:cNvCxnSpPr>
            <a:cxnSpLocks/>
            <a:stCxn id="20" idx="1"/>
            <a:endCxn id="17" idx="3"/>
          </p:cNvCxnSpPr>
          <p:nvPr/>
        </p:nvCxnSpPr>
        <p:spPr>
          <a:xfrm rot="10800000">
            <a:off x="7452738" y="4352232"/>
            <a:ext cx="301572" cy="9953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4" name="Google Shape;97;p16">
            <a:extLst>
              <a:ext uri="{FF2B5EF4-FFF2-40B4-BE49-F238E27FC236}">
                <a16:creationId xmlns:a16="http://schemas.microsoft.com/office/drawing/2014/main" id="{19626EDF-78F1-366E-F09C-493289E165B0}"/>
              </a:ext>
            </a:extLst>
          </p:cNvPr>
          <p:cNvCxnSpPr>
            <a:cxnSpLocks/>
            <a:stCxn id="46" idx="1"/>
            <a:endCxn id="17" idx="3"/>
          </p:cNvCxnSpPr>
          <p:nvPr/>
        </p:nvCxnSpPr>
        <p:spPr>
          <a:xfrm rot="10800000" flipV="1">
            <a:off x="7452738" y="4009216"/>
            <a:ext cx="293724" cy="34301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5" name="Google Shape;97;p16">
            <a:extLst>
              <a:ext uri="{FF2B5EF4-FFF2-40B4-BE49-F238E27FC236}">
                <a16:creationId xmlns:a16="http://schemas.microsoft.com/office/drawing/2014/main" id="{2F57A352-FC22-6505-799E-28743125A3D1}"/>
              </a:ext>
            </a:extLst>
          </p:cNvPr>
          <p:cNvCxnSpPr>
            <a:cxnSpLocks/>
            <a:stCxn id="52" idx="1"/>
            <a:endCxn id="17" idx="3"/>
          </p:cNvCxnSpPr>
          <p:nvPr/>
        </p:nvCxnSpPr>
        <p:spPr>
          <a:xfrm rot="10800000" flipV="1">
            <a:off x="7452739" y="3560126"/>
            <a:ext cx="290685" cy="79210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6" name="Google Shape;97;p16">
            <a:extLst>
              <a:ext uri="{FF2B5EF4-FFF2-40B4-BE49-F238E27FC236}">
                <a16:creationId xmlns:a16="http://schemas.microsoft.com/office/drawing/2014/main" id="{83CCE832-4AB7-DFDE-21D1-052C7D9BB35F}"/>
              </a:ext>
            </a:extLst>
          </p:cNvPr>
          <p:cNvCxnSpPr>
            <a:cxnSpLocks/>
            <a:stCxn id="15" idx="1"/>
            <a:endCxn id="13" idx="3"/>
          </p:cNvCxnSpPr>
          <p:nvPr/>
        </p:nvCxnSpPr>
        <p:spPr>
          <a:xfrm flipH="1" flipV="1">
            <a:off x="5584609" y="3573819"/>
            <a:ext cx="529844" cy="636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7" name="Google Shape;97;p16">
            <a:extLst>
              <a:ext uri="{FF2B5EF4-FFF2-40B4-BE49-F238E27FC236}">
                <a16:creationId xmlns:a16="http://schemas.microsoft.com/office/drawing/2014/main" id="{DCB04FD2-46ED-E321-B1F0-0DFB54C81D6B}"/>
              </a:ext>
            </a:extLst>
          </p:cNvPr>
          <p:cNvCxnSpPr>
            <a:cxnSpLocks/>
            <a:stCxn id="52" idx="1"/>
            <a:endCxn id="15" idx="3"/>
          </p:cNvCxnSpPr>
          <p:nvPr/>
        </p:nvCxnSpPr>
        <p:spPr>
          <a:xfrm rot="10800000" flipV="1">
            <a:off x="7452177" y="3560126"/>
            <a:ext cx="291246" cy="2005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8" name="Google Shape;97;p16">
            <a:extLst>
              <a:ext uri="{FF2B5EF4-FFF2-40B4-BE49-F238E27FC236}">
                <a16:creationId xmlns:a16="http://schemas.microsoft.com/office/drawing/2014/main" id="{38182F95-EA86-C580-5CB5-6631E42269B5}"/>
              </a:ext>
            </a:extLst>
          </p:cNvPr>
          <p:cNvCxnSpPr>
            <a:cxnSpLocks/>
            <a:stCxn id="46" idx="1"/>
            <a:endCxn id="15" idx="3"/>
          </p:cNvCxnSpPr>
          <p:nvPr/>
        </p:nvCxnSpPr>
        <p:spPr>
          <a:xfrm rot="10800000">
            <a:off x="7452178" y="3580185"/>
            <a:ext cx="294285" cy="42903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9" name="Google Shape;97;p16">
            <a:extLst>
              <a:ext uri="{FF2B5EF4-FFF2-40B4-BE49-F238E27FC236}">
                <a16:creationId xmlns:a16="http://schemas.microsoft.com/office/drawing/2014/main" id="{0C879427-933D-0E46-23A1-8741FAE778BB}"/>
              </a:ext>
            </a:extLst>
          </p:cNvPr>
          <p:cNvCxnSpPr>
            <a:cxnSpLocks/>
            <a:stCxn id="20" idx="1"/>
            <a:endCxn id="15" idx="3"/>
          </p:cNvCxnSpPr>
          <p:nvPr/>
        </p:nvCxnSpPr>
        <p:spPr>
          <a:xfrm rot="10800000">
            <a:off x="7452178" y="3580184"/>
            <a:ext cx="302133" cy="87158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FD8C2894-4699-275F-06AC-4015D6E7589C}"/>
              </a:ext>
            </a:extLst>
          </p:cNvPr>
          <p:cNvCxnSpPr>
            <a:cxnSpLocks/>
          </p:cNvCxnSpPr>
          <p:nvPr/>
        </p:nvCxnSpPr>
        <p:spPr>
          <a:xfrm>
            <a:off x="2625642" y="1279613"/>
            <a:ext cx="2037448" cy="363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Oval 1035">
            <a:extLst>
              <a:ext uri="{FF2B5EF4-FFF2-40B4-BE49-F238E27FC236}">
                <a16:creationId xmlns:a16="http://schemas.microsoft.com/office/drawing/2014/main" id="{348BF140-1081-D0E7-E955-2074718ED91A}"/>
              </a:ext>
            </a:extLst>
          </p:cNvPr>
          <p:cNvSpPr/>
          <p:nvPr/>
        </p:nvSpPr>
        <p:spPr>
          <a:xfrm>
            <a:off x="2744490" y="2317173"/>
            <a:ext cx="549427" cy="215611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Job</a:t>
            </a:r>
            <a:endParaRPr lang="en-CH" sz="700" dirty="0"/>
          </a:p>
        </p:txBody>
      </p:sp>
      <p:sp>
        <p:nvSpPr>
          <p:cNvPr id="1037" name="Oval 1036">
            <a:extLst>
              <a:ext uri="{FF2B5EF4-FFF2-40B4-BE49-F238E27FC236}">
                <a16:creationId xmlns:a16="http://schemas.microsoft.com/office/drawing/2014/main" id="{920E9E86-27DF-B8F5-BD41-121300783839}"/>
              </a:ext>
            </a:extLst>
          </p:cNvPr>
          <p:cNvSpPr/>
          <p:nvPr/>
        </p:nvSpPr>
        <p:spPr>
          <a:xfrm>
            <a:off x="3720369" y="2317680"/>
            <a:ext cx="549427" cy="215611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Job</a:t>
            </a:r>
            <a:endParaRPr lang="en-CH" sz="700" dirty="0"/>
          </a:p>
        </p:txBody>
      </p:sp>
      <p:sp>
        <p:nvSpPr>
          <p:cNvPr id="1038" name="Oval 1037">
            <a:extLst>
              <a:ext uri="{FF2B5EF4-FFF2-40B4-BE49-F238E27FC236}">
                <a16:creationId xmlns:a16="http://schemas.microsoft.com/office/drawing/2014/main" id="{F6D63D68-D887-D130-0349-D77296BA61F0}"/>
              </a:ext>
            </a:extLst>
          </p:cNvPr>
          <p:cNvSpPr/>
          <p:nvPr/>
        </p:nvSpPr>
        <p:spPr>
          <a:xfrm>
            <a:off x="4725331" y="2318699"/>
            <a:ext cx="549427" cy="215611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Job</a:t>
            </a:r>
            <a:endParaRPr lang="en-CH" sz="700" dirty="0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7018586A-4E4D-AFDF-E8F2-5A93B4C70843}"/>
              </a:ext>
            </a:extLst>
          </p:cNvPr>
          <p:cNvSpPr/>
          <p:nvPr/>
        </p:nvSpPr>
        <p:spPr>
          <a:xfrm>
            <a:off x="5701210" y="2317079"/>
            <a:ext cx="549427" cy="215611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Job</a:t>
            </a:r>
            <a:endParaRPr lang="en-CH" sz="700" dirty="0"/>
          </a:p>
        </p:txBody>
      </p:sp>
      <p:sp>
        <p:nvSpPr>
          <p:cNvPr id="1040" name="Google Shape;216;p29">
            <a:extLst>
              <a:ext uri="{FF2B5EF4-FFF2-40B4-BE49-F238E27FC236}">
                <a16:creationId xmlns:a16="http://schemas.microsoft.com/office/drawing/2014/main" id="{3B566B47-31D7-96EA-08A8-C529FFCFB6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200" y="3076575"/>
            <a:ext cx="4216050" cy="19716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Dataflow Graph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Laufzeit</a:t>
            </a:r>
            <a:br>
              <a:rPr lang="en-US" dirty="0"/>
            </a:br>
            <a:r>
              <a:rPr lang="en-US" dirty="0" err="1"/>
              <a:t>anhand</a:t>
            </a:r>
            <a:r>
              <a:rPr lang="en-US" dirty="0"/>
              <a:t> der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erweitert</a:t>
            </a: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/>
              <a:t>Abstraktion</a:t>
            </a:r>
            <a:r>
              <a:rPr lang="en-US" dirty="0"/>
              <a:t> </a:t>
            </a:r>
            <a:r>
              <a:rPr lang="en-US" dirty="0" err="1"/>
              <a:t>verschiedener</a:t>
            </a:r>
            <a:r>
              <a:rPr lang="en-US" dirty="0"/>
              <a:t> HPC Queueing </a:t>
            </a:r>
            <a:r>
              <a:rPr lang="en-US" dirty="0" err="1"/>
              <a:t>Systeme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00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0833 L 0.09948 0.34814 L 0.29045 0.40926 L 0.53021 0.37963 " pathEditMode="relative" ptsTypes="AAAA">
                                      <p:cBhvr>
                                        <p:cTn id="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433 L 0.04427 0.36266 L 0.26615 0.40988 L 0.44115 0.31544 " pathEditMode="relative" ptsTypes="AAAA">
                                      <p:cBhvr>
                                        <p:cTn id="9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433 L 0.00816 0.37068 L 0.20921 0.4034 L 0.30469 0.22068 " pathEditMode="relative" ptsTypes="AAAA">
                                      <p:cBhvr>
                                        <p:cTn id="1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1 -0.00463 L -0.09097 0.35802 L 0.10747 0.39629 L 0.25122 0.22037 " pathEditMode="relative" ptsTypes="AAAA">
                                      <p:cBhvr>
                                        <p:cTn id="15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 animBg="1"/>
      <p:bldP spid="1037" grpId="0" animBg="1"/>
      <p:bldP spid="1038" grpId="0" animBg="1"/>
      <p:bldP spid="10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3309" y="674254"/>
            <a:ext cx="4592801" cy="23467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ESA’s </a:t>
            </a:r>
            <a:br>
              <a:rPr lang="en" sz="3200" dirty="0"/>
            </a:br>
            <a:r>
              <a:rPr lang="en" sz="3200" dirty="0"/>
              <a:t>Euclid Mission </a:t>
            </a:r>
            <a:br>
              <a:rPr lang="en" sz="3200" dirty="0"/>
            </a:br>
            <a:r>
              <a:rPr lang="en" sz="3200" dirty="0"/>
              <a:t>und der </a:t>
            </a:r>
            <a:r>
              <a:rPr lang="en" sz="3200" dirty="0" err="1"/>
              <a:t>Beitrag</a:t>
            </a:r>
            <a:r>
              <a:rPr lang="en" sz="3200" dirty="0"/>
              <a:t> </a:t>
            </a:r>
            <a:br>
              <a:rPr lang="en" sz="3200" dirty="0"/>
            </a:br>
            <a:r>
              <a:rPr lang="en" sz="3200" dirty="0" err="1"/>
              <a:t>vom</a:t>
            </a:r>
            <a:r>
              <a:rPr lang="en" sz="3200" dirty="0"/>
              <a:t> I4DS</a:t>
            </a:r>
            <a:endParaRPr sz="3200"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508007" y="3180765"/>
            <a:ext cx="4498103" cy="16717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Transfer Transparent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 dirty="0"/>
            </a:br>
            <a:r>
              <a:rPr lang="en" sz="2000" dirty="0"/>
              <a:t>7 März 2023</a:t>
            </a: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Martin Melchior, Simon Marcin </a:t>
            </a:r>
            <a:endParaRPr sz="2000" dirty="0"/>
          </a:p>
        </p:txBody>
      </p:sp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BC1D44FF-D3BB-FC58-D4B1-10F7ADF8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5" r="1181"/>
          <a:stretch/>
        </p:blipFill>
        <p:spPr>
          <a:xfrm>
            <a:off x="5232398" y="403270"/>
            <a:ext cx="2972804" cy="4182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1C2181-17EE-C7E4-CC43-7F5946F08094}"/>
              </a:ext>
            </a:extLst>
          </p:cNvPr>
          <p:cNvSpPr txBox="1"/>
          <p:nvPr/>
        </p:nvSpPr>
        <p:spPr>
          <a:xfrm>
            <a:off x="5314222" y="4574122"/>
            <a:ext cx="2835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Cannes, Feb 23’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C66998AC-39C5-B29F-8C74-1C73AA2577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46071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PipelineRunner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403988-6D1A-E39E-BCF8-62722D835F2F}"/>
              </a:ext>
            </a:extLst>
          </p:cNvPr>
          <p:cNvSpPr/>
          <p:nvPr/>
        </p:nvSpPr>
        <p:spPr>
          <a:xfrm>
            <a:off x="4303137" y="2975564"/>
            <a:ext cx="4180489" cy="2008768"/>
          </a:xfrm>
          <a:prstGeom prst="rect">
            <a:avLst/>
          </a:prstGeom>
          <a:solidFill>
            <a:srgbClr val="B98E0D">
              <a:alpha val="31719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5B460-790F-667A-02BC-AC1CF5B9DF97}"/>
              </a:ext>
            </a:extLst>
          </p:cNvPr>
          <p:cNvSpPr/>
          <p:nvPr/>
        </p:nvSpPr>
        <p:spPr>
          <a:xfrm>
            <a:off x="4513805" y="3197305"/>
            <a:ext cx="1350931" cy="1554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37046-3ACE-673D-AC24-944E860D83E8}"/>
              </a:ext>
            </a:extLst>
          </p:cNvPr>
          <p:cNvSpPr/>
          <p:nvPr/>
        </p:nvSpPr>
        <p:spPr>
          <a:xfrm>
            <a:off x="4697247" y="3306516"/>
            <a:ext cx="887362" cy="534605"/>
          </a:xfrm>
          <a:prstGeom prst="rect">
            <a:avLst/>
          </a:prstGeom>
          <a:solidFill>
            <a:srgbClr val="019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Meta Scheduler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DA9F82-184F-A8FD-D420-8646EED0E72B}"/>
              </a:ext>
            </a:extLst>
          </p:cNvPr>
          <p:cNvSpPr/>
          <p:nvPr/>
        </p:nvSpPr>
        <p:spPr>
          <a:xfrm>
            <a:off x="4695321" y="4085301"/>
            <a:ext cx="887362" cy="534605"/>
          </a:xfrm>
          <a:prstGeom prst="rect">
            <a:avLst/>
          </a:prstGeom>
          <a:solidFill>
            <a:srgbClr val="019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Pipeline Runner</a:t>
            </a:r>
          </a:p>
        </p:txBody>
      </p:sp>
      <p:sp>
        <p:nvSpPr>
          <p:cNvPr id="15" name="Google Shape;95;p16">
            <a:extLst>
              <a:ext uri="{FF2B5EF4-FFF2-40B4-BE49-F238E27FC236}">
                <a16:creationId xmlns:a16="http://schemas.microsoft.com/office/drawing/2014/main" id="{A6988E04-C681-636C-8A66-8526D59CB27C}"/>
              </a:ext>
            </a:extLst>
          </p:cNvPr>
          <p:cNvSpPr/>
          <p:nvPr/>
        </p:nvSpPr>
        <p:spPr>
          <a:xfrm>
            <a:off x="6114453" y="3345998"/>
            <a:ext cx="1337724" cy="468371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Shared File System</a:t>
            </a:r>
            <a:endParaRPr dirty="0"/>
          </a:p>
        </p:txBody>
      </p:sp>
      <p:sp>
        <p:nvSpPr>
          <p:cNvPr id="16" name="Google Shape;88;p16">
            <a:extLst>
              <a:ext uri="{FF2B5EF4-FFF2-40B4-BE49-F238E27FC236}">
                <a16:creationId xmlns:a16="http://schemas.microsoft.com/office/drawing/2014/main" id="{61991BC8-390A-06C5-3693-46926D2E82FA}"/>
              </a:ext>
            </a:extLst>
          </p:cNvPr>
          <p:cNvSpPr/>
          <p:nvPr/>
        </p:nvSpPr>
        <p:spPr>
          <a:xfrm>
            <a:off x="6120487" y="4048822"/>
            <a:ext cx="213000" cy="612359"/>
          </a:xfrm>
          <a:prstGeom prst="rect">
            <a:avLst/>
          </a:prstGeom>
          <a:solidFill>
            <a:srgbClr val="0191C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0;p16">
            <a:extLst>
              <a:ext uri="{FF2B5EF4-FFF2-40B4-BE49-F238E27FC236}">
                <a16:creationId xmlns:a16="http://schemas.microsoft.com/office/drawing/2014/main" id="{8A146760-BA65-E19B-673A-6841E845C9B1}"/>
              </a:ext>
            </a:extLst>
          </p:cNvPr>
          <p:cNvSpPr/>
          <p:nvPr/>
        </p:nvSpPr>
        <p:spPr>
          <a:xfrm>
            <a:off x="6333367" y="4046053"/>
            <a:ext cx="1119371" cy="612358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Queuing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System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DB350A-130F-41A7-69E1-E3885F75A0F5}"/>
              </a:ext>
            </a:extLst>
          </p:cNvPr>
          <p:cNvGrpSpPr/>
          <p:nvPr/>
        </p:nvGrpSpPr>
        <p:grpSpPr>
          <a:xfrm>
            <a:off x="7754310" y="4243314"/>
            <a:ext cx="658600" cy="416908"/>
            <a:chOff x="7748583" y="4087319"/>
            <a:chExt cx="658600" cy="416908"/>
          </a:xfrm>
        </p:grpSpPr>
        <p:sp>
          <p:nvSpPr>
            <p:cNvPr id="20" name="Google Shape;95;p16">
              <a:extLst>
                <a:ext uri="{FF2B5EF4-FFF2-40B4-BE49-F238E27FC236}">
                  <a16:creationId xmlns:a16="http://schemas.microsoft.com/office/drawing/2014/main" id="{75981088-5C7D-4C49-E90A-E4E3947C005C}"/>
                </a:ext>
              </a:extLst>
            </p:cNvPr>
            <p:cNvSpPr/>
            <p:nvPr/>
          </p:nvSpPr>
          <p:spPr>
            <a:xfrm>
              <a:off x="7748583" y="4087319"/>
              <a:ext cx="658600" cy="416908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2" name="Picture 8" descr="Server - Kostenlose technologie Icons">
              <a:extLst>
                <a:ext uri="{FF2B5EF4-FFF2-40B4-BE49-F238E27FC236}">
                  <a16:creationId xmlns:a16="http://schemas.microsoft.com/office/drawing/2014/main" id="{B6C86D4B-820C-B102-D26F-BAF0683A2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1062" y="4151452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Google Shape;88;p16">
              <a:extLst>
                <a:ext uri="{FF2B5EF4-FFF2-40B4-BE49-F238E27FC236}">
                  <a16:creationId xmlns:a16="http://schemas.microsoft.com/office/drawing/2014/main" id="{755A7BBF-3B59-8D91-1E7E-1B5AA62CB704}"/>
                </a:ext>
              </a:extLst>
            </p:cNvPr>
            <p:cNvSpPr/>
            <p:nvPr/>
          </p:nvSpPr>
          <p:spPr>
            <a:xfrm>
              <a:off x="7838660" y="4154791"/>
              <a:ext cx="213000" cy="296594"/>
            </a:xfrm>
            <a:prstGeom prst="rect">
              <a:avLst/>
            </a:prstGeom>
            <a:solidFill>
              <a:srgbClr val="0191C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9A739C-4D7C-5158-539F-2A0774C519CE}"/>
              </a:ext>
            </a:extLst>
          </p:cNvPr>
          <p:cNvGrpSpPr/>
          <p:nvPr/>
        </p:nvGrpSpPr>
        <p:grpSpPr>
          <a:xfrm>
            <a:off x="7746462" y="3800763"/>
            <a:ext cx="658600" cy="416908"/>
            <a:chOff x="7748583" y="4087319"/>
            <a:chExt cx="658600" cy="416908"/>
          </a:xfrm>
        </p:grpSpPr>
        <p:sp>
          <p:nvSpPr>
            <p:cNvPr id="46" name="Google Shape;95;p16">
              <a:extLst>
                <a:ext uri="{FF2B5EF4-FFF2-40B4-BE49-F238E27FC236}">
                  <a16:creationId xmlns:a16="http://schemas.microsoft.com/office/drawing/2014/main" id="{9CD6C9AB-40C4-07AA-1ADB-144F33374876}"/>
                </a:ext>
              </a:extLst>
            </p:cNvPr>
            <p:cNvSpPr/>
            <p:nvPr/>
          </p:nvSpPr>
          <p:spPr>
            <a:xfrm>
              <a:off x="7748583" y="4087319"/>
              <a:ext cx="658600" cy="416908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7" name="Picture 8" descr="Server - Kostenlose technologie Icons">
              <a:extLst>
                <a:ext uri="{FF2B5EF4-FFF2-40B4-BE49-F238E27FC236}">
                  <a16:creationId xmlns:a16="http://schemas.microsoft.com/office/drawing/2014/main" id="{0951C180-105A-FFB5-7477-67199ED5D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1062" y="4151452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Google Shape;88;p16">
              <a:extLst>
                <a:ext uri="{FF2B5EF4-FFF2-40B4-BE49-F238E27FC236}">
                  <a16:creationId xmlns:a16="http://schemas.microsoft.com/office/drawing/2014/main" id="{008F484F-54C2-7C24-2220-D01A9F574A7D}"/>
                </a:ext>
              </a:extLst>
            </p:cNvPr>
            <p:cNvSpPr/>
            <p:nvPr/>
          </p:nvSpPr>
          <p:spPr>
            <a:xfrm>
              <a:off x="7838660" y="4154791"/>
              <a:ext cx="213000" cy="296594"/>
            </a:xfrm>
            <a:prstGeom prst="rect">
              <a:avLst/>
            </a:prstGeom>
            <a:solidFill>
              <a:srgbClr val="0191C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742F1F-556E-DC84-D780-DB2CD538DE24}"/>
              </a:ext>
            </a:extLst>
          </p:cNvPr>
          <p:cNvGrpSpPr/>
          <p:nvPr/>
        </p:nvGrpSpPr>
        <p:grpSpPr>
          <a:xfrm>
            <a:off x="7743423" y="3351672"/>
            <a:ext cx="658600" cy="416908"/>
            <a:chOff x="7748583" y="4087319"/>
            <a:chExt cx="658600" cy="416908"/>
          </a:xfrm>
        </p:grpSpPr>
        <p:sp>
          <p:nvSpPr>
            <p:cNvPr id="52" name="Google Shape;95;p16">
              <a:extLst>
                <a:ext uri="{FF2B5EF4-FFF2-40B4-BE49-F238E27FC236}">
                  <a16:creationId xmlns:a16="http://schemas.microsoft.com/office/drawing/2014/main" id="{1F2BEE4C-B69C-BF5F-0A1C-A72431097964}"/>
                </a:ext>
              </a:extLst>
            </p:cNvPr>
            <p:cNvSpPr/>
            <p:nvPr/>
          </p:nvSpPr>
          <p:spPr>
            <a:xfrm>
              <a:off x="7748583" y="4087319"/>
              <a:ext cx="658600" cy="416908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6" name="Picture 8" descr="Server - Kostenlose technologie Icons">
              <a:extLst>
                <a:ext uri="{FF2B5EF4-FFF2-40B4-BE49-F238E27FC236}">
                  <a16:creationId xmlns:a16="http://schemas.microsoft.com/office/drawing/2014/main" id="{15216C8D-460A-822E-AC72-51743D753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1062" y="4151452"/>
              <a:ext cx="288643" cy="28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Google Shape;88;p16">
              <a:extLst>
                <a:ext uri="{FF2B5EF4-FFF2-40B4-BE49-F238E27FC236}">
                  <a16:creationId xmlns:a16="http://schemas.microsoft.com/office/drawing/2014/main" id="{66E9B3C0-174A-C10D-136D-076553B40BCD}"/>
                </a:ext>
              </a:extLst>
            </p:cNvPr>
            <p:cNvSpPr/>
            <p:nvPr/>
          </p:nvSpPr>
          <p:spPr>
            <a:xfrm>
              <a:off x="7838660" y="4154791"/>
              <a:ext cx="213000" cy="296594"/>
            </a:xfrm>
            <a:prstGeom prst="rect">
              <a:avLst/>
            </a:prstGeom>
            <a:solidFill>
              <a:srgbClr val="0191C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0" name="Google Shape;97;p16">
            <a:extLst>
              <a:ext uri="{FF2B5EF4-FFF2-40B4-BE49-F238E27FC236}">
                <a16:creationId xmlns:a16="http://schemas.microsoft.com/office/drawing/2014/main" id="{DE7AC6DB-CBC0-8CD4-CE4E-8D8F1BD01592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flipV="1">
            <a:off x="5139002" y="3841121"/>
            <a:ext cx="1926" cy="24418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1" name="Google Shape;97;p16">
            <a:extLst>
              <a:ext uri="{FF2B5EF4-FFF2-40B4-BE49-F238E27FC236}">
                <a16:creationId xmlns:a16="http://schemas.microsoft.com/office/drawing/2014/main" id="{2AFED2AE-772D-84BC-7394-762DE81AC955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5582683" y="4352604"/>
            <a:ext cx="53177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2" name="Google Shape;97;p16">
            <a:extLst>
              <a:ext uri="{FF2B5EF4-FFF2-40B4-BE49-F238E27FC236}">
                <a16:creationId xmlns:a16="http://schemas.microsoft.com/office/drawing/2014/main" id="{4246B946-CB50-5D06-9D30-68B24719B073}"/>
              </a:ext>
            </a:extLst>
          </p:cNvPr>
          <p:cNvCxnSpPr>
            <a:cxnSpLocks/>
            <a:stCxn id="43" idx="2"/>
            <a:endCxn id="14" idx="2"/>
          </p:cNvCxnSpPr>
          <p:nvPr/>
        </p:nvCxnSpPr>
        <p:spPr>
          <a:xfrm rot="5400000">
            <a:off x="6538682" y="3207701"/>
            <a:ext cx="12526" cy="2811885"/>
          </a:xfrm>
          <a:prstGeom prst="bentConnector3">
            <a:avLst>
              <a:gd name="adj1" fmla="val 192500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3" name="Google Shape;97;p16">
            <a:extLst>
              <a:ext uri="{FF2B5EF4-FFF2-40B4-BE49-F238E27FC236}">
                <a16:creationId xmlns:a16="http://schemas.microsoft.com/office/drawing/2014/main" id="{B397466F-F76E-E155-293A-7C7740D985E1}"/>
              </a:ext>
            </a:extLst>
          </p:cNvPr>
          <p:cNvCxnSpPr>
            <a:cxnSpLocks/>
            <a:stCxn id="20" idx="1"/>
            <a:endCxn id="17" idx="3"/>
          </p:cNvCxnSpPr>
          <p:nvPr/>
        </p:nvCxnSpPr>
        <p:spPr>
          <a:xfrm rot="10800000">
            <a:off x="7452738" y="4352232"/>
            <a:ext cx="301572" cy="9953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4" name="Google Shape;97;p16">
            <a:extLst>
              <a:ext uri="{FF2B5EF4-FFF2-40B4-BE49-F238E27FC236}">
                <a16:creationId xmlns:a16="http://schemas.microsoft.com/office/drawing/2014/main" id="{19626EDF-78F1-366E-F09C-493289E165B0}"/>
              </a:ext>
            </a:extLst>
          </p:cNvPr>
          <p:cNvCxnSpPr>
            <a:cxnSpLocks/>
            <a:stCxn id="46" idx="1"/>
            <a:endCxn id="17" idx="3"/>
          </p:cNvCxnSpPr>
          <p:nvPr/>
        </p:nvCxnSpPr>
        <p:spPr>
          <a:xfrm rot="10800000" flipV="1">
            <a:off x="7452738" y="4009216"/>
            <a:ext cx="293724" cy="34301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5" name="Google Shape;97;p16">
            <a:extLst>
              <a:ext uri="{FF2B5EF4-FFF2-40B4-BE49-F238E27FC236}">
                <a16:creationId xmlns:a16="http://schemas.microsoft.com/office/drawing/2014/main" id="{2F57A352-FC22-6505-799E-28743125A3D1}"/>
              </a:ext>
            </a:extLst>
          </p:cNvPr>
          <p:cNvCxnSpPr>
            <a:cxnSpLocks/>
            <a:stCxn id="52" idx="1"/>
            <a:endCxn id="17" idx="3"/>
          </p:cNvCxnSpPr>
          <p:nvPr/>
        </p:nvCxnSpPr>
        <p:spPr>
          <a:xfrm rot="10800000" flipV="1">
            <a:off x="7452739" y="3560126"/>
            <a:ext cx="290685" cy="79210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6" name="Google Shape;97;p16">
            <a:extLst>
              <a:ext uri="{FF2B5EF4-FFF2-40B4-BE49-F238E27FC236}">
                <a16:creationId xmlns:a16="http://schemas.microsoft.com/office/drawing/2014/main" id="{83CCE832-4AB7-DFDE-21D1-052C7D9BB35F}"/>
              </a:ext>
            </a:extLst>
          </p:cNvPr>
          <p:cNvCxnSpPr>
            <a:cxnSpLocks/>
            <a:stCxn id="15" idx="1"/>
            <a:endCxn id="13" idx="3"/>
          </p:cNvCxnSpPr>
          <p:nvPr/>
        </p:nvCxnSpPr>
        <p:spPr>
          <a:xfrm flipH="1" flipV="1">
            <a:off x="5584609" y="3573819"/>
            <a:ext cx="529844" cy="636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7" name="Google Shape;97;p16">
            <a:extLst>
              <a:ext uri="{FF2B5EF4-FFF2-40B4-BE49-F238E27FC236}">
                <a16:creationId xmlns:a16="http://schemas.microsoft.com/office/drawing/2014/main" id="{DCB04FD2-46ED-E321-B1F0-0DFB54C81D6B}"/>
              </a:ext>
            </a:extLst>
          </p:cNvPr>
          <p:cNvCxnSpPr>
            <a:cxnSpLocks/>
            <a:stCxn id="52" idx="1"/>
            <a:endCxn id="15" idx="3"/>
          </p:cNvCxnSpPr>
          <p:nvPr/>
        </p:nvCxnSpPr>
        <p:spPr>
          <a:xfrm rot="10800000" flipV="1">
            <a:off x="7452177" y="3560126"/>
            <a:ext cx="291246" cy="2005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8" name="Google Shape;97;p16">
            <a:extLst>
              <a:ext uri="{FF2B5EF4-FFF2-40B4-BE49-F238E27FC236}">
                <a16:creationId xmlns:a16="http://schemas.microsoft.com/office/drawing/2014/main" id="{38182F95-EA86-C580-5CB5-6631E42269B5}"/>
              </a:ext>
            </a:extLst>
          </p:cNvPr>
          <p:cNvCxnSpPr>
            <a:cxnSpLocks/>
            <a:stCxn id="46" idx="1"/>
            <a:endCxn id="15" idx="3"/>
          </p:cNvCxnSpPr>
          <p:nvPr/>
        </p:nvCxnSpPr>
        <p:spPr>
          <a:xfrm rot="10800000">
            <a:off x="7452178" y="3580185"/>
            <a:ext cx="294285" cy="42903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9" name="Google Shape;97;p16">
            <a:extLst>
              <a:ext uri="{FF2B5EF4-FFF2-40B4-BE49-F238E27FC236}">
                <a16:creationId xmlns:a16="http://schemas.microsoft.com/office/drawing/2014/main" id="{0C879427-933D-0E46-23A1-8741FAE778BB}"/>
              </a:ext>
            </a:extLst>
          </p:cNvPr>
          <p:cNvCxnSpPr>
            <a:cxnSpLocks/>
            <a:stCxn id="20" idx="1"/>
            <a:endCxn id="15" idx="3"/>
          </p:cNvCxnSpPr>
          <p:nvPr/>
        </p:nvCxnSpPr>
        <p:spPr>
          <a:xfrm rot="10800000">
            <a:off x="7452178" y="3580184"/>
            <a:ext cx="302133" cy="87158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036" name="Oval 1035">
            <a:extLst>
              <a:ext uri="{FF2B5EF4-FFF2-40B4-BE49-F238E27FC236}">
                <a16:creationId xmlns:a16="http://schemas.microsoft.com/office/drawing/2014/main" id="{348BF140-1081-D0E7-E955-2074718ED91A}"/>
              </a:ext>
            </a:extLst>
          </p:cNvPr>
          <p:cNvSpPr/>
          <p:nvPr/>
        </p:nvSpPr>
        <p:spPr>
          <a:xfrm>
            <a:off x="8015171" y="3432980"/>
            <a:ext cx="549427" cy="215611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Job</a:t>
            </a:r>
            <a:endParaRPr lang="en-CH" sz="700" dirty="0"/>
          </a:p>
        </p:txBody>
      </p:sp>
      <p:sp>
        <p:nvSpPr>
          <p:cNvPr id="1037" name="Oval 1036">
            <a:extLst>
              <a:ext uri="{FF2B5EF4-FFF2-40B4-BE49-F238E27FC236}">
                <a16:creationId xmlns:a16="http://schemas.microsoft.com/office/drawing/2014/main" id="{920E9E86-27DF-B8F5-BD41-121300783839}"/>
              </a:ext>
            </a:extLst>
          </p:cNvPr>
          <p:cNvSpPr/>
          <p:nvPr/>
        </p:nvSpPr>
        <p:spPr>
          <a:xfrm>
            <a:off x="7775118" y="4351277"/>
            <a:ext cx="549427" cy="215611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Job</a:t>
            </a:r>
            <a:endParaRPr lang="en-CH" sz="700" dirty="0"/>
          </a:p>
        </p:txBody>
      </p:sp>
      <p:sp>
        <p:nvSpPr>
          <p:cNvPr id="1038" name="Oval 1037">
            <a:extLst>
              <a:ext uri="{FF2B5EF4-FFF2-40B4-BE49-F238E27FC236}">
                <a16:creationId xmlns:a16="http://schemas.microsoft.com/office/drawing/2014/main" id="{F6D63D68-D887-D130-0349-D77296BA61F0}"/>
              </a:ext>
            </a:extLst>
          </p:cNvPr>
          <p:cNvSpPr/>
          <p:nvPr/>
        </p:nvSpPr>
        <p:spPr>
          <a:xfrm>
            <a:off x="7782673" y="3900128"/>
            <a:ext cx="549427" cy="215611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Job</a:t>
            </a:r>
            <a:endParaRPr lang="en-CH" sz="700" dirty="0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7018586A-4E4D-AFDF-E8F2-5A93B4C70843}"/>
              </a:ext>
            </a:extLst>
          </p:cNvPr>
          <p:cNvSpPr/>
          <p:nvPr/>
        </p:nvSpPr>
        <p:spPr>
          <a:xfrm>
            <a:off x="7630796" y="3551316"/>
            <a:ext cx="549427" cy="215611"/>
          </a:xfrm>
          <a:prstGeom prst="ellips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Job</a:t>
            </a:r>
            <a:endParaRPr lang="en-CH" sz="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2FE61-2AB2-4D7A-5A66-01B2C95F2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0"/>
          <a:stretch/>
        </p:blipFill>
        <p:spPr>
          <a:xfrm>
            <a:off x="193763" y="1082204"/>
            <a:ext cx="4111837" cy="1489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2601A-524A-58CA-24DB-380D2179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318" y="1069770"/>
            <a:ext cx="3902445" cy="15027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2AB1F6-2EEB-FD13-4C9E-6AB6CC515A89}"/>
              </a:ext>
            </a:extLst>
          </p:cNvPr>
          <p:cNvCxnSpPr>
            <a:cxnSpLocks/>
            <a:stCxn id="1036" idx="2"/>
          </p:cNvCxnSpPr>
          <p:nvPr/>
        </p:nvCxnSpPr>
        <p:spPr>
          <a:xfrm flipH="1" flipV="1">
            <a:off x="6915150" y="2571750"/>
            <a:ext cx="1100021" cy="9690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216;p29">
            <a:extLst>
              <a:ext uri="{FF2B5EF4-FFF2-40B4-BE49-F238E27FC236}">
                <a16:creationId xmlns:a16="http://schemas.microsoft.com/office/drawing/2014/main" id="{1EC299E6-22B0-5595-0CD1-58A5EC560A28}"/>
              </a:ext>
            </a:extLst>
          </p:cNvPr>
          <p:cNvSpPr txBox="1">
            <a:spLocks/>
          </p:cNvSpPr>
          <p:nvPr/>
        </p:nvSpPr>
        <p:spPr>
          <a:xfrm>
            <a:off x="406894" y="2917753"/>
            <a:ext cx="3618197" cy="209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Profiling: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Einzelne</a:t>
            </a:r>
            <a:r>
              <a:rPr lang="en-US" dirty="0"/>
              <a:t> Executables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Gesamte</a:t>
            </a:r>
            <a:r>
              <a:rPr lang="en-US" dirty="0"/>
              <a:t> Processing Function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Nodes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</a:t>
            </a:r>
          </a:p>
        </p:txBody>
      </p:sp>
    </p:spTree>
    <p:extLst>
      <p:ext uri="{BB962C8B-B14F-4D97-AF65-F5344CB8AC3E}">
        <p14:creationId xmlns:p14="http://schemas.microsoft.com/office/powerpoint/2010/main" val="2866846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20DA1-4686-6B6D-CB22-C674A3072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Herausforderungen bei der Umsetzung von 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6E98-18F3-7AF4-8570-328777AF0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99232"/>
            <a:ext cx="8520600" cy="3586804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Komplexität inhärent in der SGS-Architektur und der Euclid-Pipeline</a:t>
            </a:r>
          </a:p>
          <a:p>
            <a:pPr lvl="1">
              <a:spcBef>
                <a:spcPts val="600"/>
              </a:spcBef>
            </a:pPr>
            <a:r>
              <a:rPr lang="de-CH" dirty="0"/>
              <a:t>Interaktion mit mehreren externen Services</a:t>
            </a:r>
          </a:p>
          <a:p>
            <a:pPr lvl="1">
              <a:spcBef>
                <a:spcPts val="600"/>
              </a:spcBef>
            </a:pPr>
            <a:r>
              <a:rPr lang="de-CH" dirty="0"/>
              <a:t>Fehler und Störungen gehören zu einem verteilten System dazu</a:t>
            </a:r>
          </a:p>
          <a:p>
            <a:pPr lvl="1">
              <a:spcBef>
                <a:spcPts val="600"/>
              </a:spcBef>
            </a:pPr>
            <a:r>
              <a:rPr lang="de-CH" dirty="0"/>
              <a:t>Error ≠ Error</a:t>
            </a:r>
          </a:p>
          <a:p>
            <a:endParaRPr lang="de-CH" sz="900" dirty="0"/>
          </a:p>
          <a:p>
            <a:r>
              <a:rPr lang="de-CH" dirty="0"/>
              <a:t>Skalierbarkeit, Robustheit</a:t>
            </a:r>
          </a:p>
          <a:p>
            <a:pPr lvl="1">
              <a:spcBef>
                <a:spcPts val="600"/>
              </a:spcBef>
            </a:pPr>
            <a:r>
              <a:rPr lang="de-CH" dirty="0"/>
              <a:t>bis zu </a:t>
            </a:r>
            <a:r>
              <a:rPr lang="de-CH" dirty="0">
                <a:solidFill>
                  <a:schemeClr val="bg2"/>
                </a:solidFill>
              </a:rPr>
              <a:t>mehrere TB pro Ausführung einer PF</a:t>
            </a:r>
          </a:p>
          <a:p>
            <a:pPr lvl="1">
              <a:spcBef>
                <a:spcPts val="600"/>
              </a:spcBef>
            </a:pPr>
            <a:r>
              <a:rPr lang="de-CH" dirty="0"/>
              <a:t>bis zu 100 PF-Ausführungen pro Tag</a:t>
            </a:r>
          </a:p>
          <a:p>
            <a:pPr lvl="1">
              <a:spcBef>
                <a:spcPts val="600"/>
              </a:spcBef>
            </a:pPr>
            <a:r>
              <a:rPr lang="de-CH" dirty="0"/>
              <a:t>bis zu 100k Jobs pro PF</a:t>
            </a:r>
          </a:p>
          <a:p>
            <a:pPr lvl="1">
              <a:spcBef>
                <a:spcPts val="600"/>
              </a:spcBef>
            </a:pPr>
            <a:r>
              <a:rPr lang="de-CH" dirty="0"/>
              <a:t>(neue) seltene Fehler kommen zum Vorschein bei wachsender Skalierung</a:t>
            </a:r>
            <a:br>
              <a:rPr lang="de-CH" dirty="0"/>
            </a:br>
            <a:endParaRPr lang="de-CH" dirty="0"/>
          </a:p>
          <a:p>
            <a:r>
              <a:rPr lang="de-CH" dirty="0"/>
              <a:t>Robust, skalierbar, effiziente Ausnützung der System-Ressourcen </a:t>
            </a:r>
          </a:p>
          <a:p>
            <a:pPr lvl="1">
              <a:spcBef>
                <a:spcPts val="600"/>
              </a:spcBef>
            </a:pPr>
            <a:r>
              <a:rPr lang="de-CH" dirty="0"/>
              <a:t>Disk, CPU, RAM, Netzwerk, etc.</a:t>
            </a:r>
          </a:p>
          <a:p>
            <a:pPr>
              <a:spcBef>
                <a:spcPts val="600"/>
              </a:spcBef>
            </a:pPr>
            <a:endParaRPr lang="de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F5055-1C1A-3D17-5C33-989C75C1FE80}"/>
              </a:ext>
            </a:extLst>
          </p:cNvPr>
          <p:cNvSpPr txBox="1"/>
          <p:nvPr/>
        </p:nvSpPr>
        <p:spPr>
          <a:xfrm>
            <a:off x="6567053" y="2333177"/>
            <a:ext cx="23552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445" lvl="0" algn="l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dirty="0">
                <a:solidFill>
                  <a:srgbClr val="0070C0"/>
                </a:solidFill>
              </a:rPr>
              <a:t>System-</a:t>
            </a:r>
            <a:r>
              <a:rPr lang="en-GB" dirty="0" err="1">
                <a:solidFill>
                  <a:srgbClr val="0070C0"/>
                </a:solidFill>
              </a:rPr>
              <a:t>Anforderungen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folgen</a:t>
            </a:r>
            <a:r>
              <a:rPr lang="en-GB" dirty="0">
                <a:solidFill>
                  <a:srgbClr val="0070C0"/>
                </a:solidFill>
              </a:rPr>
              <a:t> den Science </a:t>
            </a:r>
            <a:r>
              <a:rPr lang="en-GB" dirty="0" err="1">
                <a:solidFill>
                  <a:srgbClr val="0070C0"/>
                </a:solidFill>
              </a:rPr>
              <a:t>Anforderungen</a:t>
            </a:r>
            <a:r>
              <a:rPr lang="en-GB" dirty="0">
                <a:solidFill>
                  <a:srgbClr val="0070C0"/>
                </a:solidFill>
              </a:rPr>
              <a:t>; </a:t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 err="1">
                <a:solidFill>
                  <a:srgbClr val="0070C0"/>
                </a:solidFill>
              </a:rPr>
              <a:t>letztere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können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ändern</a:t>
            </a:r>
            <a:r>
              <a:rPr lang="en-GB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943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265520" y="1145551"/>
            <a:ext cx="7631573" cy="27908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575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SGS </a:t>
            </a:r>
            <a:r>
              <a:rPr lang="en" dirty="0" err="1"/>
              <a:t>Organisation</a:t>
            </a:r>
            <a:r>
              <a:rPr lang="en" dirty="0"/>
              <a:t> </a:t>
            </a:r>
          </a:p>
          <a:p>
            <a:pPr lvl="1" indent="-325755">
              <a:lnSpc>
                <a:spcPct val="120000"/>
              </a:lnSpc>
              <a:spcBef>
                <a:spcPts val="0"/>
              </a:spcBef>
              <a:buSzPct val="100000"/>
              <a:buChar char="●"/>
            </a:pPr>
            <a:r>
              <a:rPr lang="en" dirty="0"/>
              <a:t>~1500 </a:t>
            </a:r>
            <a:r>
              <a:rPr lang="en" dirty="0" err="1"/>
              <a:t>Wissenschaftler</a:t>
            </a:r>
            <a:r>
              <a:rPr lang="en" dirty="0"/>
              <a:t> und </a:t>
            </a:r>
            <a:r>
              <a:rPr lang="en" dirty="0" err="1"/>
              <a:t>Ingenieure</a:t>
            </a:r>
            <a:r>
              <a:rPr lang="en" dirty="0"/>
              <a:t> </a:t>
            </a:r>
            <a:br>
              <a:rPr lang="en" dirty="0"/>
            </a:br>
            <a:endParaRPr lang="en" dirty="0"/>
          </a:p>
          <a:p>
            <a:pPr marL="457200" lvl="0" indent="-32575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dirty="0" err="1"/>
              <a:t>Zusammenarbeit</a:t>
            </a:r>
            <a:r>
              <a:rPr lang="en-GB" dirty="0"/>
              <a:t> in </a:t>
            </a:r>
            <a:r>
              <a:rPr lang="en-GB" dirty="0" err="1"/>
              <a:t>grossen</a:t>
            </a:r>
            <a:r>
              <a:rPr lang="en-GB" dirty="0"/>
              <a:t> </a:t>
            </a:r>
            <a:r>
              <a:rPr lang="en-GB" dirty="0" err="1"/>
              <a:t>verteilten</a:t>
            </a:r>
            <a:r>
              <a:rPr lang="en-GB" dirty="0"/>
              <a:t> Teams</a:t>
            </a:r>
          </a:p>
          <a:p>
            <a:pPr lvl="1" indent="-325755">
              <a:lnSpc>
                <a:spcPct val="120000"/>
              </a:lnSpc>
              <a:spcBef>
                <a:spcPts val="0"/>
              </a:spcBef>
              <a:buSzPct val="100000"/>
              <a:buChar char="●"/>
            </a:pPr>
            <a:r>
              <a:rPr lang="en-GB" dirty="0" err="1"/>
              <a:t>Kein</a:t>
            </a:r>
            <a:r>
              <a:rPr lang="en-GB" dirty="0"/>
              <a:t> </a:t>
            </a:r>
            <a:r>
              <a:rPr lang="en-GB" dirty="0" err="1"/>
              <a:t>striktes</a:t>
            </a:r>
            <a:r>
              <a:rPr lang="en-GB" dirty="0"/>
              <a:t> </a:t>
            </a:r>
            <a:r>
              <a:rPr lang="en-GB" dirty="0" err="1"/>
              <a:t>Projekt</a:t>
            </a:r>
            <a:r>
              <a:rPr lang="en-GB" dirty="0"/>
              <a:t>-Management (&lt;&gt; </a:t>
            </a:r>
            <a:r>
              <a:rPr lang="en-GB" dirty="0" err="1"/>
              <a:t>Geldgeber</a:t>
            </a:r>
            <a:r>
              <a:rPr lang="en-GB" dirty="0"/>
              <a:t>)</a:t>
            </a:r>
          </a:p>
          <a:p>
            <a:pPr lvl="1" indent="-325755">
              <a:lnSpc>
                <a:spcPct val="120000"/>
              </a:lnSpc>
              <a:spcBef>
                <a:spcPts val="0"/>
              </a:spcBef>
              <a:buSzPct val="100000"/>
              <a:buChar char="●"/>
            </a:pPr>
            <a:r>
              <a:rPr lang="en-GB" dirty="0" err="1"/>
              <a:t>Manchmal</a:t>
            </a:r>
            <a:r>
              <a:rPr lang="en-GB" dirty="0"/>
              <a:t> </a:t>
            </a:r>
            <a:r>
              <a:rPr lang="en-GB" dirty="0" err="1"/>
              <a:t>Spannungen</a:t>
            </a:r>
            <a:r>
              <a:rPr lang="en-GB" dirty="0"/>
              <a:t> </a:t>
            </a:r>
            <a:r>
              <a:rPr lang="en-GB" dirty="0" err="1"/>
              <a:t>zwischen</a:t>
            </a:r>
            <a:r>
              <a:rPr lang="en-GB" dirty="0"/>
              <a:t> den </a:t>
            </a:r>
            <a:r>
              <a:rPr lang="en-GB" dirty="0" err="1"/>
              <a:t>Ländern</a:t>
            </a:r>
            <a:endParaRPr lang="en-GB" dirty="0"/>
          </a:p>
          <a:p>
            <a:pPr lvl="1" indent="-325755">
              <a:lnSpc>
                <a:spcPct val="120000"/>
              </a:lnSpc>
              <a:spcBef>
                <a:spcPts val="0"/>
              </a:spcBef>
              <a:buSzPct val="100000"/>
              <a:buChar char="●"/>
            </a:pPr>
            <a:r>
              <a:rPr lang="en-GB" dirty="0" err="1"/>
              <a:t>Zusammenarbeit</a:t>
            </a:r>
            <a:r>
              <a:rPr lang="en-GB" dirty="0"/>
              <a:t> </a:t>
            </a:r>
            <a:r>
              <a:rPr lang="en-GB" dirty="0" err="1"/>
              <a:t>während</a:t>
            </a:r>
            <a:r>
              <a:rPr lang="en-GB" dirty="0"/>
              <a:t> </a:t>
            </a:r>
            <a:r>
              <a:rPr lang="en-GB" dirty="0" err="1"/>
              <a:t>Pandemie</a:t>
            </a:r>
            <a:r>
              <a:rPr lang="en-GB" dirty="0"/>
              <a:t> war gut, Innovation hat </a:t>
            </a:r>
            <a:r>
              <a:rPr lang="en-GB" dirty="0" err="1"/>
              <a:t>gelitten</a:t>
            </a:r>
            <a:br>
              <a:rPr lang="en-GB" dirty="0"/>
            </a:br>
            <a:endParaRPr lang="en-GB" dirty="0"/>
          </a:p>
          <a:p>
            <a:pPr marL="457200" lvl="0" indent="-32575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dirty="0"/>
              <a:t>Lange </a:t>
            </a:r>
            <a:r>
              <a:rPr lang="en-GB" dirty="0" err="1"/>
              <a:t>Projektdauer</a:t>
            </a:r>
            <a:endParaRPr lang="en-GB" dirty="0"/>
          </a:p>
          <a:p>
            <a:pPr lvl="1" indent="-325755">
              <a:lnSpc>
                <a:spcPct val="120000"/>
              </a:lnSpc>
              <a:spcBef>
                <a:spcPts val="0"/>
              </a:spcBef>
              <a:buSzPct val="100000"/>
              <a:buChar char="●"/>
            </a:pPr>
            <a:r>
              <a:rPr lang="en-GB" dirty="0" err="1"/>
              <a:t>Verschiebungen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Projektplan</a:t>
            </a:r>
            <a:endParaRPr lang="en-GB" dirty="0"/>
          </a:p>
          <a:p>
            <a:pPr lvl="1" indent="-325755">
              <a:lnSpc>
                <a:spcPct val="120000"/>
              </a:lnSpc>
              <a:spcBef>
                <a:spcPts val="0"/>
              </a:spcBef>
              <a:buSzPct val="100000"/>
              <a:buChar char="●"/>
            </a:pPr>
            <a:r>
              <a:rPr lang="en-GB" dirty="0" err="1"/>
              <a:t>Verschiebungen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Scope</a:t>
            </a:r>
          </a:p>
          <a:p>
            <a:pPr lvl="1" indent="-325755">
              <a:lnSpc>
                <a:spcPct val="120000"/>
              </a:lnSpc>
              <a:spcBef>
                <a:spcPts val="0"/>
              </a:spcBef>
              <a:buSzPct val="100000"/>
              <a:buChar char="●"/>
            </a:pPr>
            <a:r>
              <a:rPr lang="en-GB" dirty="0"/>
              <a:t>Manpower</a:t>
            </a:r>
            <a:endParaRPr lang="en" dirty="0"/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Euclid </a:t>
            </a:r>
            <a:r>
              <a:rPr lang="en" dirty="0" err="1"/>
              <a:t>Projekt</a:t>
            </a:r>
            <a:r>
              <a:rPr lang="en" dirty="0"/>
              <a:t> </a:t>
            </a:r>
            <a:r>
              <a:rPr lang="en" dirty="0" err="1"/>
              <a:t>Organisation</a:t>
            </a:r>
            <a:r>
              <a:rPr lang="en" dirty="0"/>
              <a:t> und Plan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D77045-67C0-F423-CA42-093C4977C2AA}"/>
              </a:ext>
            </a:extLst>
          </p:cNvPr>
          <p:cNvGrpSpPr/>
          <p:nvPr/>
        </p:nvGrpSpPr>
        <p:grpSpPr>
          <a:xfrm>
            <a:off x="797482" y="3642809"/>
            <a:ext cx="6862526" cy="1362145"/>
            <a:chOff x="529625" y="3154195"/>
            <a:chExt cx="6862526" cy="1395100"/>
          </a:xfrm>
        </p:grpSpPr>
        <p:pic>
          <p:nvPicPr>
            <p:cNvPr id="116" name="Google Shape;116;p20"/>
            <p:cNvPicPr preferRelativeResize="0"/>
            <p:nvPr/>
          </p:nvPicPr>
          <p:blipFill rotWithShape="1">
            <a:blip r:embed="rId3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alphaModFix/>
            </a:blip>
            <a:srcRect t="15167" b="59845"/>
            <a:stretch/>
          </p:blipFill>
          <p:spPr>
            <a:xfrm>
              <a:off x="529625" y="3154195"/>
              <a:ext cx="6862526" cy="957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20"/>
            <p:cNvSpPr txBox="1"/>
            <p:nvPr/>
          </p:nvSpPr>
          <p:spPr>
            <a:xfrm>
              <a:off x="2108300" y="4111595"/>
              <a:ext cx="682500" cy="35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9900FF"/>
                  </a:solidFill>
                </a:rPr>
                <a:t>Prototypes</a:t>
              </a:r>
              <a:endParaRPr sz="600" b="1">
                <a:solidFill>
                  <a:srgbClr val="9900FF"/>
                </a:solidFill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 rot="9790218">
              <a:off x="2928454" y="3928575"/>
              <a:ext cx="1476541" cy="1072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0"/>
            <p:cNvSpPr/>
            <p:nvPr/>
          </p:nvSpPr>
          <p:spPr>
            <a:xfrm rot="-9134991">
              <a:off x="5329028" y="3928519"/>
              <a:ext cx="953574" cy="1073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1691660" y="3811295"/>
              <a:ext cx="132300" cy="2241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9900FF"/>
                </a:highlight>
              </a:endParaRPr>
            </a:p>
          </p:txBody>
        </p:sp>
        <p:sp>
          <p:nvSpPr>
            <p:cNvPr id="121" name="Google Shape;121;p20"/>
            <p:cNvSpPr txBox="1"/>
            <p:nvPr/>
          </p:nvSpPr>
          <p:spPr>
            <a:xfrm>
              <a:off x="1405700" y="4035395"/>
              <a:ext cx="682500" cy="35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9900FF"/>
                  </a:solidFill>
                </a:rPr>
                <a:t>FHNW involvement starts here</a:t>
              </a:r>
              <a:endParaRPr sz="600" b="1">
                <a:solidFill>
                  <a:srgbClr val="9900FF"/>
                </a:solidFill>
              </a:endParaRPr>
            </a:p>
          </p:txBody>
        </p:sp>
        <p:sp>
          <p:nvSpPr>
            <p:cNvPr id="122" name="Google Shape;122;p20"/>
            <p:cNvSpPr txBox="1"/>
            <p:nvPr/>
          </p:nvSpPr>
          <p:spPr>
            <a:xfrm>
              <a:off x="2790800" y="4030295"/>
              <a:ext cx="7944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9900FF"/>
                  </a:solidFill>
                </a:rPr>
                <a:t>Development production infrastructure</a:t>
              </a:r>
              <a:endParaRPr sz="600" b="1">
                <a:solidFill>
                  <a:srgbClr val="99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330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2D33-0ACC-624A-27E7-12F74F6FB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49" y="702028"/>
            <a:ext cx="6164901" cy="572700"/>
          </a:xfrm>
        </p:spPr>
        <p:txBody>
          <a:bodyPr/>
          <a:lstStyle/>
          <a:p>
            <a:r>
              <a:rPr lang="en-US" dirty="0" err="1"/>
              <a:t>Vielen</a:t>
            </a:r>
            <a:r>
              <a:rPr lang="en-US" dirty="0"/>
              <a:t> Dank für die </a:t>
            </a:r>
            <a:r>
              <a:rPr lang="en-US" dirty="0" err="1"/>
              <a:t>Aufmerksamkeit</a:t>
            </a:r>
            <a:r>
              <a:rPr lang="en-US" dirty="0"/>
              <a:t> !</a:t>
            </a:r>
            <a:br>
              <a:rPr lang="en-US" dirty="0"/>
            </a:br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2C2520C-F1A1-2DC6-537B-7EC735049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51" y="1404209"/>
            <a:ext cx="6270516" cy="33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693F6-2425-AAD6-8591-EB93B60AB013}"/>
              </a:ext>
            </a:extLst>
          </p:cNvPr>
          <p:cNvSpPr txBox="1"/>
          <p:nvPr/>
        </p:nvSpPr>
        <p:spPr>
          <a:xfrm>
            <a:off x="7654450" y="3154055"/>
            <a:ext cx="11018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/>
              <a:t>Realistische</a:t>
            </a:r>
            <a:r>
              <a:rPr lang="en-GB" sz="1000" dirty="0"/>
              <a:t> </a:t>
            </a:r>
            <a:r>
              <a:rPr lang="en-GB" sz="1000" dirty="0" err="1"/>
              <a:t>Vorhersage</a:t>
            </a:r>
            <a:r>
              <a:rPr lang="en-GB" sz="1000" dirty="0"/>
              <a:t> </a:t>
            </a:r>
            <a:r>
              <a:rPr lang="en-GB" sz="1000" dirty="0" err="1"/>
              <a:t>eines</a:t>
            </a:r>
            <a:r>
              <a:rPr lang="en-GB" sz="1000" dirty="0"/>
              <a:t> </a:t>
            </a:r>
            <a:r>
              <a:rPr lang="en-GB" sz="1000" dirty="0" err="1"/>
              <a:t>Bildes</a:t>
            </a:r>
            <a:r>
              <a:rPr lang="en-GB" sz="1000" dirty="0"/>
              <a:t> </a:t>
            </a:r>
            <a:br>
              <a:rPr lang="en-GB" sz="1000" dirty="0"/>
            </a:br>
            <a:r>
              <a:rPr lang="en-GB" sz="1000" dirty="0"/>
              <a:t>von Euclid (deep field) – </a:t>
            </a:r>
            <a:r>
              <a:rPr lang="en-GB" sz="1000" dirty="0" err="1"/>
              <a:t>basierend</a:t>
            </a:r>
            <a:r>
              <a:rPr lang="en-GB" sz="1000" dirty="0"/>
              <a:t> auf </a:t>
            </a:r>
            <a:r>
              <a:rPr lang="en-GB" sz="1000" dirty="0" err="1"/>
              <a:t>existierenden</a:t>
            </a:r>
            <a:r>
              <a:rPr lang="en-GB" sz="1000" dirty="0"/>
              <a:t> </a:t>
            </a:r>
            <a:r>
              <a:rPr lang="en-GB" sz="1000" dirty="0" err="1"/>
              <a:t>Beobachtungen</a:t>
            </a:r>
            <a:r>
              <a:rPr lang="en-GB" sz="1000" dirty="0"/>
              <a:t> Hubble Space Telescope.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81669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E147-E223-C8E0-DA07-B5AF45D3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786886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Euclid Mission Instruments</a:t>
            </a:r>
            <a:endParaRPr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5096700" cy="3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CH" sz="1300" dirty="0"/>
              <a:t>NISP-P: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Photometer in </a:t>
            </a:r>
            <a:r>
              <a:rPr lang="de-CH" sz="1300" dirty="0" err="1"/>
              <a:t>near</a:t>
            </a:r>
            <a:r>
              <a:rPr lang="de-CH" sz="1300" dirty="0"/>
              <a:t> </a:t>
            </a:r>
            <a:r>
              <a:rPr lang="de-CH" sz="1300" dirty="0" err="1"/>
              <a:t>infrared</a:t>
            </a:r>
            <a:r>
              <a:rPr lang="de-CH" sz="1300" dirty="0"/>
              <a:t> </a:t>
            </a:r>
            <a:r>
              <a:rPr lang="de-CH" sz="1300" dirty="0" err="1"/>
              <a:t>range</a:t>
            </a:r>
            <a:endParaRPr lang="de-CH" sz="1300" dirty="0"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 err="1"/>
              <a:t>Wavelength</a:t>
            </a:r>
            <a:r>
              <a:rPr lang="de-CH" sz="1300" dirty="0"/>
              <a:t> </a:t>
            </a:r>
            <a:r>
              <a:rPr lang="de-CH" sz="1300" dirty="0" err="1"/>
              <a:t>ranges</a:t>
            </a:r>
            <a:r>
              <a:rPr lang="de-CH" sz="1300" dirty="0"/>
              <a:t>:</a:t>
            </a:r>
          </a:p>
          <a:p>
            <a:pPr lvl="1" indent="-311150">
              <a:lnSpc>
                <a:spcPct val="100000"/>
              </a:lnSpc>
              <a:spcBef>
                <a:spcPts val="0"/>
              </a:spcBef>
              <a:buSzPts val="1300"/>
              <a:buChar char="●"/>
            </a:pPr>
            <a:r>
              <a:rPr lang="de-CH" sz="1200" dirty="0"/>
              <a:t>Y (920 - 1146 </a:t>
            </a:r>
            <a:r>
              <a:rPr lang="de-CH" sz="1200" dirty="0" err="1"/>
              <a:t>nm</a:t>
            </a:r>
            <a:r>
              <a:rPr lang="de-CH" sz="1200" dirty="0"/>
              <a:t>)</a:t>
            </a:r>
          </a:p>
          <a:p>
            <a:pPr lvl="1" indent="-311150">
              <a:lnSpc>
                <a:spcPct val="100000"/>
              </a:lnSpc>
              <a:spcBef>
                <a:spcPts val="0"/>
              </a:spcBef>
              <a:buSzPts val="1300"/>
              <a:buChar char="●"/>
            </a:pPr>
            <a:r>
              <a:rPr lang="de-CH" sz="1200" dirty="0"/>
              <a:t>J (1146 - 1372 </a:t>
            </a:r>
            <a:r>
              <a:rPr lang="de-CH" sz="1200" dirty="0" err="1"/>
              <a:t>nm</a:t>
            </a:r>
            <a:r>
              <a:rPr lang="de-CH" sz="1200" dirty="0"/>
              <a:t>)</a:t>
            </a:r>
          </a:p>
          <a:p>
            <a:pPr lvl="1" indent="-311150">
              <a:lnSpc>
                <a:spcPct val="100000"/>
              </a:lnSpc>
              <a:spcBef>
                <a:spcPts val="0"/>
              </a:spcBef>
              <a:buSzPts val="1300"/>
              <a:buChar char="●"/>
            </a:pPr>
            <a:r>
              <a:rPr lang="de-CH" sz="1200" dirty="0"/>
              <a:t>H (1372 - 2000 </a:t>
            </a:r>
            <a:r>
              <a:rPr lang="de-CH" sz="1200" dirty="0" err="1"/>
              <a:t>nm</a:t>
            </a:r>
            <a:r>
              <a:rPr lang="de-CH" sz="1200" dirty="0"/>
              <a:t>)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NIR Processing </a:t>
            </a:r>
            <a:r>
              <a:rPr lang="de-CH" sz="1300" dirty="0" err="1"/>
              <a:t>Function</a:t>
            </a:r>
            <a:r>
              <a:rPr lang="de-CH" sz="1300" dirty="0"/>
              <a:t> (PF)</a:t>
            </a:r>
          </a:p>
          <a:p>
            <a:pPr marL="0" lvl="0" indent="0">
              <a:lnSpc>
                <a:spcPct val="100000"/>
              </a:lnSpc>
              <a:buNone/>
            </a:pPr>
            <a:br>
              <a:rPr lang="de-CH" sz="1300" dirty="0"/>
            </a:br>
            <a:r>
              <a:rPr lang="de-CH" sz="1300" dirty="0"/>
              <a:t>NISP-S: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 err="1"/>
              <a:t>Slitless</a:t>
            </a:r>
            <a:r>
              <a:rPr lang="de-CH" sz="1300" dirty="0"/>
              <a:t> </a:t>
            </a:r>
            <a:r>
              <a:rPr lang="de-CH" sz="1300" dirty="0" err="1"/>
              <a:t>spectrograph</a:t>
            </a:r>
            <a:r>
              <a:rPr lang="de-CH" sz="1300" dirty="0"/>
              <a:t> in </a:t>
            </a:r>
            <a:r>
              <a:rPr lang="de-CH" sz="1300" dirty="0" err="1"/>
              <a:t>near</a:t>
            </a:r>
            <a:r>
              <a:rPr lang="de-CH" sz="1300" dirty="0"/>
              <a:t> </a:t>
            </a:r>
            <a:r>
              <a:rPr lang="de-CH" sz="1300" dirty="0" err="1"/>
              <a:t>infrared</a:t>
            </a:r>
            <a:endParaRPr lang="de-CH" sz="1300" dirty="0"/>
          </a:p>
          <a:p>
            <a:pPr indent="-311150">
              <a:lnSpc>
                <a:spcPct val="100000"/>
              </a:lnSpc>
              <a:buSzPts val="1300"/>
            </a:pPr>
            <a:r>
              <a:rPr lang="de-CH" sz="1300" dirty="0"/>
              <a:t>SIR Processing </a:t>
            </a:r>
            <a:r>
              <a:rPr lang="de-CH" sz="1300" dirty="0" err="1"/>
              <a:t>Function</a:t>
            </a:r>
            <a:r>
              <a:rPr lang="de-CH" sz="1300" dirty="0"/>
              <a:t> (PF)</a:t>
            </a:r>
          </a:p>
          <a:p>
            <a:pPr marL="146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de-CH" sz="1300" dirty="0"/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de-CH" sz="1300" dirty="0"/>
              <a:t>VIS: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Imager in visible </a:t>
            </a:r>
            <a:r>
              <a:rPr lang="de-CH" sz="1300" dirty="0" err="1"/>
              <a:t>range</a:t>
            </a:r>
            <a:endParaRPr lang="de-CH" sz="1300" dirty="0"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 err="1"/>
              <a:t>Wavelength</a:t>
            </a:r>
            <a:r>
              <a:rPr lang="de-CH" sz="1300" dirty="0"/>
              <a:t> </a:t>
            </a:r>
            <a:r>
              <a:rPr lang="de-CH" sz="1300" dirty="0" err="1"/>
              <a:t>range</a:t>
            </a:r>
            <a:r>
              <a:rPr lang="de-CH" sz="1300" dirty="0"/>
              <a:t>: 550 - 900 </a:t>
            </a:r>
            <a:r>
              <a:rPr lang="de-CH" sz="1300" dirty="0" err="1"/>
              <a:t>nm</a:t>
            </a:r>
            <a:endParaRPr lang="de-CH" sz="1300" dirty="0"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6 x 6 Array </a:t>
            </a:r>
            <a:r>
              <a:rPr lang="de-CH" sz="1300" dirty="0" err="1"/>
              <a:t>of</a:t>
            </a:r>
            <a:r>
              <a:rPr lang="de-CH" sz="1300" dirty="0"/>
              <a:t> 12-micron </a:t>
            </a:r>
            <a:r>
              <a:rPr lang="de-CH" sz="1300" dirty="0" err="1"/>
              <a:t>pixel</a:t>
            </a:r>
            <a:r>
              <a:rPr lang="de-CH" sz="1300" dirty="0"/>
              <a:t> CCDs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4k × 4k CCD</a:t>
            </a:r>
          </a:p>
          <a:p>
            <a:pPr indent="-311150">
              <a:lnSpc>
                <a:spcPct val="100000"/>
              </a:lnSpc>
              <a:buSzPts val="1300"/>
            </a:pPr>
            <a:r>
              <a:rPr lang="de-CH" sz="1300" dirty="0"/>
              <a:t>VIS Processing </a:t>
            </a:r>
            <a:r>
              <a:rPr lang="de-CH" sz="1300" dirty="0" err="1"/>
              <a:t>Function</a:t>
            </a:r>
            <a:r>
              <a:rPr lang="de-CH" sz="1300" dirty="0"/>
              <a:t> (PF)</a:t>
            </a:r>
          </a:p>
          <a:p>
            <a:pPr marL="146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de-CH" sz="1300" dirty="0"/>
          </a:p>
        </p:txBody>
      </p:sp>
      <p:pic>
        <p:nvPicPr>
          <p:cNvPr id="2050" name="Picture 2" descr="Payload Module (PLM) | Euclid Consortium">
            <a:extLst>
              <a:ext uri="{FF2B5EF4-FFF2-40B4-BE49-F238E27FC236}">
                <a16:creationId xmlns:a16="http://schemas.microsoft.com/office/drawing/2014/main" id="{2DA98DA2-AD61-9FE6-04A0-893AF1AAB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87" y="193325"/>
            <a:ext cx="3147809" cy="47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94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Euclid Mission Instruments</a:t>
            </a:r>
            <a:endParaRPr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5096700" cy="3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CH" sz="1300" dirty="0"/>
              <a:t>NISP-P: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Photometer in </a:t>
            </a:r>
            <a:r>
              <a:rPr lang="de-CH" sz="1300" dirty="0" err="1"/>
              <a:t>near</a:t>
            </a:r>
            <a:r>
              <a:rPr lang="de-CH" sz="1300" dirty="0"/>
              <a:t> </a:t>
            </a:r>
            <a:r>
              <a:rPr lang="de-CH" sz="1300" dirty="0" err="1"/>
              <a:t>infrared</a:t>
            </a:r>
            <a:r>
              <a:rPr lang="de-CH" sz="1300" dirty="0"/>
              <a:t> </a:t>
            </a:r>
            <a:r>
              <a:rPr lang="de-CH" sz="1300" dirty="0" err="1"/>
              <a:t>range</a:t>
            </a:r>
            <a:endParaRPr lang="de-CH" sz="1300" dirty="0"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 err="1"/>
              <a:t>Wavelength</a:t>
            </a:r>
            <a:r>
              <a:rPr lang="de-CH" sz="1300" dirty="0"/>
              <a:t> </a:t>
            </a:r>
            <a:r>
              <a:rPr lang="de-CH" sz="1300" dirty="0" err="1"/>
              <a:t>ranges</a:t>
            </a:r>
            <a:r>
              <a:rPr lang="de-CH" sz="1300" dirty="0"/>
              <a:t>:</a:t>
            </a:r>
          </a:p>
          <a:p>
            <a:pPr lvl="1" indent="-311150">
              <a:lnSpc>
                <a:spcPct val="100000"/>
              </a:lnSpc>
              <a:spcBef>
                <a:spcPts val="0"/>
              </a:spcBef>
              <a:buSzPts val="1300"/>
              <a:buChar char="●"/>
            </a:pPr>
            <a:r>
              <a:rPr lang="de-CH" sz="1200" dirty="0"/>
              <a:t>Y (920 - 1146 </a:t>
            </a:r>
            <a:r>
              <a:rPr lang="de-CH" sz="1200" dirty="0" err="1"/>
              <a:t>nm</a:t>
            </a:r>
            <a:r>
              <a:rPr lang="de-CH" sz="1200" dirty="0"/>
              <a:t>)</a:t>
            </a:r>
          </a:p>
          <a:p>
            <a:pPr lvl="1" indent="-311150">
              <a:lnSpc>
                <a:spcPct val="100000"/>
              </a:lnSpc>
              <a:spcBef>
                <a:spcPts val="0"/>
              </a:spcBef>
              <a:buSzPts val="1300"/>
              <a:buChar char="●"/>
            </a:pPr>
            <a:r>
              <a:rPr lang="de-CH" sz="1200" dirty="0"/>
              <a:t>J (1146 - 1372 </a:t>
            </a:r>
            <a:r>
              <a:rPr lang="de-CH" sz="1200" dirty="0" err="1"/>
              <a:t>nm</a:t>
            </a:r>
            <a:r>
              <a:rPr lang="de-CH" sz="1200" dirty="0"/>
              <a:t>)</a:t>
            </a:r>
          </a:p>
          <a:p>
            <a:pPr lvl="1" indent="-311150">
              <a:lnSpc>
                <a:spcPct val="100000"/>
              </a:lnSpc>
              <a:spcBef>
                <a:spcPts val="0"/>
              </a:spcBef>
              <a:buSzPts val="1300"/>
              <a:buChar char="●"/>
            </a:pPr>
            <a:r>
              <a:rPr lang="de-CH" sz="1200" dirty="0"/>
              <a:t>H (1372 - 2000 </a:t>
            </a:r>
            <a:r>
              <a:rPr lang="de-CH" sz="1200" dirty="0" err="1"/>
              <a:t>nm</a:t>
            </a:r>
            <a:r>
              <a:rPr lang="de-CH" sz="1200" dirty="0"/>
              <a:t>)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NIR Processing </a:t>
            </a:r>
            <a:r>
              <a:rPr lang="de-CH" sz="1300" dirty="0" err="1"/>
              <a:t>Function</a:t>
            </a:r>
            <a:r>
              <a:rPr lang="de-CH" sz="1300" dirty="0"/>
              <a:t> (PF)</a:t>
            </a:r>
          </a:p>
          <a:p>
            <a:pPr marL="0" lvl="0" indent="0">
              <a:lnSpc>
                <a:spcPct val="100000"/>
              </a:lnSpc>
              <a:buNone/>
            </a:pPr>
            <a:br>
              <a:rPr lang="de-CH" sz="1300" dirty="0"/>
            </a:br>
            <a:r>
              <a:rPr lang="de-CH" sz="1300" dirty="0"/>
              <a:t>NISP-S: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 err="1"/>
              <a:t>Slitless</a:t>
            </a:r>
            <a:r>
              <a:rPr lang="de-CH" sz="1300" dirty="0"/>
              <a:t> </a:t>
            </a:r>
            <a:r>
              <a:rPr lang="de-CH" sz="1300" dirty="0" err="1"/>
              <a:t>spectrograph</a:t>
            </a:r>
            <a:r>
              <a:rPr lang="de-CH" sz="1300" dirty="0"/>
              <a:t> in </a:t>
            </a:r>
            <a:r>
              <a:rPr lang="de-CH" sz="1300" dirty="0" err="1"/>
              <a:t>near</a:t>
            </a:r>
            <a:r>
              <a:rPr lang="de-CH" sz="1300" dirty="0"/>
              <a:t> </a:t>
            </a:r>
            <a:r>
              <a:rPr lang="de-CH" sz="1300" dirty="0" err="1"/>
              <a:t>infrared</a:t>
            </a:r>
            <a:endParaRPr lang="de-CH" sz="1300" dirty="0"/>
          </a:p>
          <a:p>
            <a:pPr indent="-311150">
              <a:lnSpc>
                <a:spcPct val="100000"/>
              </a:lnSpc>
              <a:buSzPts val="1300"/>
            </a:pPr>
            <a:r>
              <a:rPr lang="de-CH" sz="1300" dirty="0"/>
              <a:t>SIR Processing </a:t>
            </a:r>
            <a:r>
              <a:rPr lang="de-CH" sz="1300" dirty="0" err="1"/>
              <a:t>Function</a:t>
            </a:r>
            <a:r>
              <a:rPr lang="de-CH" sz="1300" dirty="0"/>
              <a:t> (PF)</a:t>
            </a:r>
          </a:p>
          <a:p>
            <a:pPr marL="146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de-CH" sz="1300" dirty="0"/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de-CH" sz="1300" dirty="0"/>
              <a:t>VIS: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Imager in visible </a:t>
            </a:r>
            <a:r>
              <a:rPr lang="de-CH" sz="1300" dirty="0" err="1"/>
              <a:t>range</a:t>
            </a:r>
            <a:endParaRPr lang="de-CH" sz="1300" dirty="0"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 err="1"/>
              <a:t>Wavelength</a:t>
            </a:r>
            <a:r>
              <a:rPr lang="de-CH" sz="1300" dirty="0"/>
              <a:t> </a:t>
            </a:r>
            <a:r>
              <a:rPr lang="de-CH" sz="1300" dirty="0" err="1"/>
              <a:t>range</a:t>
            </a:r>
            <a:r>
              <a:rPr lang="de-CH" sz="1300" dirty="0"/>
              <a:t>: 550 - 900 </a:t>
            </a:r>
            <a:r>
              <a:rPr lang="de-CH" sz="1300" dirty="0" err="1"/>
              <a:t>nm</a:t>
            </a:r>
            <a:endParaRPr lang="de-CH" sz="1300" dirty="0"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6 x 6 Array </a:t>
            </a:r>
            <a:r>
              <a:rPr lang="de-CH" sz="1300" dirty="0" err="1"/>
              <a:t>of</a:t>
            </a:r>
            <a:r>
              <a:rPr lang="de-CH" sz="1300" dirty="0"/>
              <a:t> 12-micron </a:t>
            </a:r>
            <a:r>
              <a:rPr lang="de-CH" sz="1300" dirty="0" err="1"/>
              <a:t>pixel</a:t>
            </a:r>
            <a:r>
              <a:rPr lang="de-CH" sz="1300" dirty="0"/>
              <a:t> CCDs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-CH" sz="1300" dirty="0"/>
              <a:t>4k × 4k CCD</a:t>
            </a:r>
          </a:p>
          <a:p>
            <a:pPr indent="-311150">
              <a:lnSpc>
                <a:spcPct val="100000"/>
              </a:lnSpc>
              <a:buSzPts val="1300"/>
            </a:pPr>
            <a:r>
              <a:rPr lang="de-CH" sz="1300" dirty="0"/>
              <a:t>VIS Processing </a:t>
            </a:r>
            <a:r>
              <a:rPr lang="de-CH" sz="1300" dirty="0" err="1"/>
              <a:t>Function</a:t>
            </a:r>
            <a:r>
              <a:rPr lang="de-CH" sz="1300" dirty="0"/>
              <a:t> (PF)</a:t>
            </a:r>
          </a:p>
          <a:p>
            <a:pPr marL="146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de-CH" sz="1300" dirty="0"/>
          </a:p>
        </p:txBody>
      </p:sp>
      <p:pic>
        <p:nvPicPr>
          <p:cNvPr id="2056" name="Picture 8" descr="Figure 24: The fully assembled flight model of ESA’s Euclid mission’s NISP instrument in the cleanroom at the Laboratoire d'Astrophysique de Marseille (LAM) before being wrapped in Multi-Layer Insulation (MLI), image credit: Euclid Consortium &amp; NISP instrument team">
            <a:extLst>
              <a:ext uri="{FF2B5EF4-FFF2-40B4-BE49-F238E27FC236}">
                <a16:creationId xmlns:a16="http://schemas.microsoft.com/office/drawing/2014/main" id="{9E2D2C58-C05A-7815-F849-407C1BF1B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4"/>
          <a:stretch/>
        </p:blipFill>
        <p:spPr bwMode="auto">
          <a:xfrm>
            <a:off x="5031322" y="631700"/>
            <a:ext cx="2628406" cy="210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uclid: Irfu delivers the VIS Focal Plane">
            <a:extLst>
              <a:ext uri="{FF2B5EF4-FFF2-40B4-BE49-F238E27FC236}">
                <a16:creationId xmlns:a16="http://schemas.microsoft.com/office/drawing/2014/main" id="{A853EE76-A660-3BA4-37CE-4C8AB120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22" y="2788615"/>
            <a:ext cx="2628406" cy="21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29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E5C0A78-0D7B-A5F6-4CFB-FD569DAD7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5"/>
          <a:stretch/>
        </p:blipFill>
        <p:spPr bwMode="auto">
          <a:xfrm>
            <a:off x="1366788" y="2692140"/>
            <a:ext cx="6266046" cy="216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95;p39">
            <a:extLst>
              <a:ext uri="{FF2B5EF4-FFF2-40B4-BE49-F238E27FC236}">
                <a16:creationId xmlns:a16="http://schemas.microsoft.com/office/drawing/2014/main" id="{E737B832-41DB-9091-9382-7A47D73B3561}"/>
              </a:ext>
            </a:extLst>
          </p:cNvPr>
          <p:cNvSpPr txBox="1">
            <a:spLocks/>
          </p:cNvSpPr>
          <p:nvPr/>
        </p:nvSpPr>
        <p:spPr>
          <a:xfrm>
            <a:off x="7915973" y="3862751"/>
            <a:ext cx="1158853" cy="116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de-CH" sz="1400" dirty="0"/>
              <a:t>Euclid</a:t>
            </a:r>
            <a:br>
              <a:rPr lang="de-CH" sz="1400" dirty="0"/>
            </a:br>
            <a:r>
              <a:rPr lang="de-CH" sz="1400" dirty="0" err="1"/>
              <a:t>Consortium</a:t>
            </a:r>
            <a:br>
              <a:rPr lang="de-CH" sz="1400" dirty="0"/>
            </a:br>
            <a:r>
              <a:rPr lang="de-CH" sz="1400" dirty="0"/>
              <a:t>Meeting</a:t>
            </a:r>
            <a:br>
              <a:rPr lang="de-CH" sz="1400" dirty="0"/>
            </a:br>
            <a:r>
              <a:rPr lang="de-CH" sz="1400" dirty="0"/>
              <a:t>2017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9BA8B1-3AD5-B246-D993-1A79EFB8D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9"/>
          <a:stretch/>
        </p:blipFill>
        <p:spPr bwMode="auto">
          <a:xfrm>
            <a:off x="1283981" y="530055"/>
            <a:ext cx="6579859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95;p39">
            <a:extLst>
              <a:ext uri="{FF2B5EF4-FFF2-40B4-BE49-F238E27FC236}">
                <a16:creationId xmlns:a16="http://schemas.microsoft.com/office/drawing/2014/main" id="{A569C6A1-0577-E4E3-94A5-A2ACCE0BEB74}"/>
              </a:ext>
            </a:extLst>
          </p:cNvPr>
          <p:cNvSpPr txBox="1">
            <a:spLocks/>
          </p:cNvSpPr>
          <p:nvPr/>
        </p:nvSpPr>
        <p:spPr>
          <a:xfrm>
            <a:off x="7860019" y="867690"/>
            <a:ext cx="1158853" cy="116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de-CH" sz="1400" dirty="0"/>
              <a:t>Euclid</a:t>
            </a:r>
            <a:br>
              <a:rPr lang="de-CH" sz="1400" dirty="0"/>
            </a:br>
            <a:r>
              <a:rPr lang="de-CH" sz="1400" dirty="0" err="1"/>
              <a:t>Consortium</a:t>
            </a:r>
            <a:br>
              <a:rPr lang="de-CH" sz="1400" dirty="0"/>
            </a:br>
            <a:r>
              <a:rPr lang="de-CH" sz="1400" dirty="0"/>
              <a:t>Meeting</a:t>
            </a:r>
            <a:br>
              <a:rPr lang="de-CH" sz="1400" dirty="0"/>
            </a:br>
            <a:r>
              <a:rPr lang="de-CH" sz="14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85630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VIS (left) and NISP (right) instruments on Euclid’s payload module">
            <a:extLst>
              <a:ext uri="{FF2B5EF4-FFF2-40B4-BE49-F238E27FC236}">
                <a16:creationId xmlns:a16="http://schemas.microsoft.com/office/drawing/2014/main" id="{0DD3B3AA-7443-3317-A24B-2107A493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51" y="1084064"/>
            <a:ext cx="3298622" cy="29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uclid“: Der Esa-Satellit soll Geheimnis der Dunklen Materie lösen - WELT">
            <a:extLst>
              <a:ext uri="{FF2B5EF4-FFF2-40B4-BE49-F238E27FC236}">
                <a16:creationId xmlns:a16="http://schemas.microsoft.com/office/drawing/2014/main" id="{F889D0B8-7D0F-22B3-0E12-A692374F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3" y="1084064"/>
            <a:ext cx="3054079" cy="29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2082F6-6223-5C3E-6336-A67B412611C3}"/>
              </a:ext>
            </a:extLst>
          </p:cNvPr>
          <p:cNvCxnSpPr>
            <a:cxnSpLocks/>
          </p:cNvCxnSpPr>
          <p:nvPr/>
        </p:nvCxnSpPr>
        <p:spPr>
          <a:xfrm flipV="1">
            <a:off x="5123752" y="2918700"/>
            <a:ext cx="415636" cy="13946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9931F7-E5C8-A0F7-D2AB-7E154235F69D}"/>
              </a:ext>
            </a:extLst>
          </p:cNvPr>
          <p:cNvCxnSpPr>
            <a:cxnSpLocks/>
          </p:cNvCxnSpPr>
          <p:nvPr/>
        </p:nvCxnSpPr>
        <p:spPr>
          <a:xfrm flipH="1" flipV="1">
            <a:off x="6931180" y="2304482"/>
            <a:ext cx="612499" cy="20089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970FB8-F9DC-3503-AD6E-593EF79CE4DD}"/>
              </a:ext>
            </a:extLst>
          </p:cNvPr>
          <p:cNvSpPr txBox="1"/>
          <p:nvPr/>
        </p:nvSpPr>
        <p:spPr>
          <a:xfrm>
            <a:off x="4416137" y="4294918"/>
            <a:ext cx="167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 camera </a:t>
            </a:r>
            <a:br>
              <a:rPr lang="en-US" dirty="0"/>
            </a:br>
            <a:r>
              <a:rPr lang="en-US" dirty="0"/>
              <a:t>(600 mega pixels)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9487C-C7B8-9A3E-6274-7F730AF3D463}"/>
              </a:ext>
            </a:extLst>
          </p:cNvPr>
          <p:cNvSpPr txBox="1"/>
          <p:nvPr/>
        </p:nvSpPr>
        <p:spPr>
          <a:xfrm>
            <a:off x="6737405" y="4294918"/>
            <a:ext cx="167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NIR Spectrometer und Photometer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BEBF3B-FA15-C32E-FB94-B5B161E502B0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124948" y="2663301"/>
            <a:ext cx="366341" cy="16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6F23D7-DF4B-0CE8-C516-475B76699C07}"/>
              </a:ext>
            </a:extLst>
          </p:cNvPr>
          <p:cNvSpPr txBox="1"/>
          <p:nvPr/>
        </p:nvSpPr>
        <p:spPr>
          <a:xfrm>
            <a:off x="1286687" y="4316327"/>
            <a:ext cx="167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Haupt-Spiegel (1.2m)</a:t>
            </a:r>
          </a:p>
        </p:txBody>
      </p:sp>
    </p:spTree>
    <p:extLst>
      <p:ext uri="{BB962C8B-B14F-4D97-AF65-F5344CB8AC3E}">
        <p14:creationId xmlns:p14="http://schemas.microsoft.com/office/powerpoint/2010/main" val="4466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6C947-CF48-18D2-7011-6C888522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 auf dem </a:t>
            </a:r>
            <a:r>
              <a:rPr lang="en-US" dirty="0" err="1"/>
              <a:t>Weg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zum</a:t>
            </a:r>
            <a:r>
              <a:rPr lang="en-US" dirty="0"/>
              <a:t> Start und </a:t>
            </a:r>
            <a:r>
              <a:rPr lang="en-US" dirty="0" err="1"/>
              <a:t>zum</a:t>
            </a:r>
            <a:r>
              <a:rPr lang="en-US" dirty="0"/>
              <a:t> L2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65380-45DD-D582-F17F-AA5305A58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982" y="1632134"/>
            <a:ext cx="3463062" cy="3328485"/>
          </a:xfrm>
        </p:spPr>
        <p:txBody>
          <a:bodyPr/>
          <a:lstStyle/>
          <a:p>
            <a:pPr marL="114300" indent="0">
              <a:buNone/>
              <a:tabLst>
                <a:tab pos="2438400" algn="l"/>
              </a:tabLst>
            </a:pPr>
            <a:r>
              <a:rPr lang="en-US" sz="1600" dirty="0"/>
              <a:t>… </a:t>
            </a:r>
            <a:r>
              <a:rPr lang="en-US" sz="1600" dirty="0" err="1"/>
              <a:t>nach</a:t>
            </a:r>
            <a:r>
              <a:rPr lang="en-US" sz="1600" dirty="0"/>
              <a:t> &gt;10y </a:t>
            </a:r>
            <a:r>
              <a:rPr lang="en-US" sz="1600" dirty="0" err="1"/>
              <a:t>Entwicklung</a:t>
            </a:r>
            <a:r>
              <a:rPr lang="en-US" sz="1600" dirty="0"/>
              <a:t> …</a:t>
            </a:r>
          </a:p>
          <a:p>
            <a:pPr marL="114300" indent="0">
              <a:buNone/>
              <a:tabLst>
                <a:tab pos="2438400" algn="l"/>
              </a:tabLst>
            </a:pPr>
            <a:endParaRPr lang="en-US" sz="1600" dirty="0"/>
          </a:p>
          <a:p>
            <a:pPr marL="114300" indent="0">
              <a:buNone/>
              <a:tabLst>
                <a:tab pos="2438400" algn="l"/>
              </a:tabLst>
            </a:pPr>
            <a:r>
              <a:rPr lang="en-US" sz="1600" dirty="0" err="1"/>
              <a:t>Letzte</a:t>
            </a:r>
            <a:r>
              <a:rPr lang="en-US" sz="1600" dirty="0"/>
              <a:t> Tests (</a:t>
            </a:r>
            <a:r>
              <a:rPr lang="en-US" sz="1600" dirty="0" err="1"/>
              <a:t>Cannnes</a:t>
            </a:r>
            <a:r>
              <a:rPr lang="en-US" sz="1600" dirty="0"/>
              <a:t>) 	</a:t>
            </a:r>
            <a:r>
              <a:rPr lang="en-US" sz="1600" dirty="0" err="1"/>
              <a:t>März</a:t>
            </a:r>
            <a:r>
              <a:rPr lang="en-US" sz="1600" dirty="0"/>
              <a:t> 23</a:t>
            </a:r>
            <a:br>
              <a:rPr lang="en-US" sz="1600" dirty="0"/>
            </a:br>
            <a:endParaRPr lang="en-US" sz="1600" dirty="0"/>
          </a:p>
          <a:p>
            <a:pPr marL="114300" indent="0">
              <a:buNone/>
              <a:tabLst>
                <a:tab pos="2438400" algn="l"/>
              </a:tabLst>
            </a:pPr>
            <a:r>
              <a:rPr lang="en-US" sz="1600" dirty="0"/>
              <a:t>Transport </a:t>
            </a:r>
            <a:r>
              <a:rPr lang="en-US" sz="1600" dirty="0" err="1"/>
              <a:t>nach</a:t>
            </a:r>
            <a:r>
              <a:rPr lang="en-US" sz="1600" dirty="0"/>
              <a:t> 	April 23</a:t>
            </a:r>
            <a:br>
              <a:rPr lang="en-US" sz="1600" dirty="0"/>
            </a:br>
            <a:r>
              <a:rPr lang="en-US" sz="1600" dirty="0"/>
              <a:t>Cape Canaveral</a:t>
            </a:r>
          </a:p>
          <a:p>
            <a:pPr marL="114300" indent="0">
              <a:buNone/>
            </a:pPr>
            <a:endParaRPr lang="en-US" sz="1600" dirty="0"/>
          </a:p>
          <a:p>
            <a:pPr marL="114300" indent="0">
              <a:buNone/>
              <a:tabLst>
                <a:tab pos="2438400" algn="l"/>
              </a:tabLst>
            </a:pPr>
            <a:r>
              <a:rPr lang="en-US" sz="1600" dirty="0"/>
              <a:t>Montage auf 	May 23</a:t>
            </a:r>
            <a:br>
              <a:rPr lang="en-US" sz="1600" dirty="0"/>
            </a:br>
            <a:r>
              <a:rPr lang="en-US" sz="1600" dirty="0"/>
              <a:t>Falcon-9 (SpaceX)</a:t>
            </a:r>
          </a:p>
          <a:p>
            <a:pPr marL="114300" indent="0">
              <a:buNone/>
            </a:pPr>
            <a:endParaRPr lang="en-US" sz="1600" dirty="0"/>
          </a:p>
          <a:p>
            <a:pPr marL="114300" indent="0">
              <a:buNone/>
              <a:tabLst>
                <a:tab pos="2438400" algn="l"/>
              </a:tabLst>
            </a:pPr>
            <a:r>
              <a:rPr lang="en-US" sz="1600" dirty="0"/>
              <a:t>Start 	July 23</a:t>
            </a:r>
          </a:p>
          <a:p>
            <a:pPr marL="114300" indent="0">
              <a:buNone/>
              <a:tabLst>
                <a:tab pos="2438400" algn="l"/>
              </a:tabLst>
            </a:pPr>
            <a:endParaRPr lang="en-US" sz="1600" dirty="0"/>
          </a:p>
          <a:p>
            <a:pPr marL="114300" indent="0">
              <a:buNone/>
              <a:tabLst>
                <a:tab pos="2438400" algn="l"/>
              </a:tabLst>
            </a:pPr>
            <a:endParaRPr lang="en-US" sz="1600" dirty="0"/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1611BF88-1133-113D-F48E-C84839B89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5" r="1181"/>
          <a:stretch/>
        </p:blipFill>
        <p:spPr>
          <a:xfrm>
            <a:off x="5232398" y="403270"/>
            <a:ext cx="2972804" cy="4182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495B00-FF10-43EA-1EA0-960A012CCC53}"/>
              </a:ext>
            </a:extLst>
          </p:cNvPr>
          <p:cNvSpPr txBox="1"/>
          <p:nvPr/>
        </p:nvSpPr>
        <p:spPr>
          <a:xfrm>
            <a:off x="5314222" y="4563236"/>
            <a:ext cx="2835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Cannes, Feb 23’</a:t>
            </a:r>
          </a:p>
        </p:txBody>
      </p:sp>
      <p:pic>
        <p:nvPicPr>
          <p:cNvPr id="1026" name="Picture 2" descr="Falcon-9 - Gunter's Space Page">
            <a:extLst>
              <a:ext uri="{FF2B5EF4-FFF2-40B4-BE49-F238E27FC236}">
                <a16:creationId xmlns:a16="http://schemas.microsoft.com/office/drawing/2014/main" id="{C5601F61-8358-04B1-8D47-32E2E03F6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r="10281"/>
          <a:stretch/>
        </p:blipFill>
        <p:spPr bwMode="auto">
          <a:xfrm>
            <a:off x="4023306" y="2959043"/>
            <a:ext cx="759536" cy="190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24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10951B-9E62-F7B5-3AC7-019BD21B1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2046296"/>
            <a:ext cx="2934420" cy="3018261"/>
          </a:xfrm>
          <a:prstGeom prst="rect">
            <a:avLst/>
          </a:prstGeom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</a:t>
            </a:r>
            <a:r>
              <a:rPr lang="en" dirty="0" err="1"/>
              <a:t>ransfer</a:t>
            </a:r>
            <a:r>
              <a:rPr lang="en" dirty="0"/>
              <a:t> </a:t>
            </a:r>
            <a:r>
              <a:rPr lang="en" dirty="0" err="1"/>
              <a:t>zum</a:t>
            </a:r>
            <a:r>
              <a:rPr lang="en" dirty="0"/>
              <a:t> L2</a:t>
            </a:r>
            <a:endParaRPr dirty="0"/>
          </a:p>
        </p:txBody>
      </p:sp>
      <p:pic>
        <p:nvPicPr>
          <p:cNvPr id="2050" name="Picture 2" descr="Webb's orbit at L2">
            <a:extLst>
              <a:ext uri="{FF2B5EF4-FFF2-40B4-BE49-F238E27FC236}">
                <a16:creationId xmlns:a16="http://schemas.microsoft.com/office/drawing/2014/main" id="{1F85656A-FDDD-659B-41F7-23882266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98" y="619443"/>
            <a:ext cx="3219768" cy="321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Google Shape;79;p17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5343" t="12744" r="40075" b="14870"/>
          <a:stretch/>
        </p:blipFill>
        <p:spPr>
          <a:xfrm>
            <a:off x="6225260" y="1328383"/>
            <a:ext cx="344149" cy="4596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DB932-0520-63B5-8D8C-37F21E45F62B}"/>
              </a:ext>
            </a:extLst>
          </p:cNvPr>
          <p:cNvSpPr txBox="1"/>
          <p:nvPr/>
        </p:nvSpPr>
        <p:spPr>
          <a:xfrm>
            <a:off x="5610673" y="811490"/>
            <a:ext cx="1268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Euclid’s Orbit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56B790-C74F-8289-7740-EA71CEC835FC}"/>
              </a:ext>
            </a:extLst>
          </p:cNvPr>
          <p:cNvSpPr txBox="1"/>
          <p:nvPr/>
        </p:nvSpPr>
        <p:spPr>
          <a:xfrm>
            <a:off x="6822966" y="1853748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JWST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B68A1-703B-6430-4B25-EC12A1AD3884}"/>
              </a:ext>
            </a:extLst>
          </p:cNvPr>
          <p:cNvSpPr txBox="1"/>
          <p:nvPr/>
        </p:nvSpPr>
        <p:spPr>
          <a:xfrm>
            <a:off x="6822966" y="1416138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Euclid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ECF69-B4CE-115E-CEFD-5C94D59E4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011" y="1356210"/>
            <a:ext cx="2804033" cy="3389796"/>
          </a:xfrm>
        </p:spPr>
        <p:txBody>
          <a:bodyPr/>
          <a:lstStyle/>
          <a:p>
            <a:r>
              <a:rPr lang="en-US" dirty="0"/>
              <a:t>Lagrange </a:t>
            </a:r>
            <a:r>
              <a:rPr lang="en-US" dirty="0" err="1"/>
              <a:t>Punkt</a:t>
            </a:r>
            <a:r>
              <a:rPr lang="en-US" dirty="0"/>
              <a:t> L2: Gravitations- und </a:t>
            </a:r>
            <a:r>
              <a:rPr lang="en-US" dirty="0" err="1"/>
              <a:t>Fliehkräfte</a:t>
            </a:r>
            <a:r>
              <a:rPr lang="en-US" dirty="0"/>
              <a:t> </a:t>
            </a:r>
            <a:r>
              <a:rPr lang="en-US" dirty="0" err="1"/>
              <a:t>heben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auf</a:t>
            </a:r>
          </a:p>
          <a:p>
            <a:endParaRPr lang="en-US" dirty="0"/>
          </a:p>
          <a:p>
            <a:r>
              <a:rPr lang="en-US" dirty="0"/>
              <a:t>Stabile </a:t>
            </a:r>
            <a:r>
              <a:rPr lang="en-US" dirty="0" err="1"/>
              <a:t>thermische</a:t>
            </a:r>
            <a:r>
              <a:rPr lang="en-US" dirty="0"/>
              <a:t> </a:t>
            </a:r>
            <a:r>
              <a:rPr lang="en-US" dirty="0" err="1"/>
              <a:t>Bedingungen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Satellit</a:t>
            </a:r>
            <a:r>
              <a:rPr lang="en-US" dirty="0"/>
              <a:t> </a:t>
            </a:r>
            <a:r>
              <a:rPr lang="en-US" dirty="0" err="1"/>
              <a:t>bleibt</a:t>
            </a:r>
            <a:r>
              <a:rPr lang="en-US" dirty="0"/>
              <a:t> in </a:t>
            </a:r>
            <a:r>
              <a:rPr lang="en-US" dirty="0" err="1"/>
              <a:t>Erdnähe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Euclid Survey</a:t>
            </a:r>
            <a:endParaRPr dirty="0"/>
          </a:p>
        </p:txBody>
      </p:sp>
      <p:pic>
        <p:nvPicPr>
          <p:cNvPr id="2" name="Google Shape;86;p18">
            <a:extLst>
              <a:ext uri="{FF2B5EF4-FFF2-40B4-BE49-F238E27FC236}">
                <a16:creationId xmlns:a16="http://schemas.microsoft.com/office/drawing/2014/main" id="{BEE8EDBD-23B3-F919-55C6-B500AE05822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749" y="1384050"/>
            <a:ext cx="7059983" cy="273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7;p18">
            <a:extLst>
              <a:ext uri="{FF2B5EF4-FFF2-40B4-BE49-F238E27FC236}">
                <a16:creationId xmlns:a16="http://schemas.microsoft.com/office/drawing/2014/main" id="{39C79DB3-C9EB-3D98-6859-D6CAA4E61375}"/>
              </a:ext>
            </a:extLst>
          </p:cNvPr>
          <p:cNvSpPr txBox="1"/>
          <p:nvPr/>
        </p:nvSpPr>
        <p:spPr>
          <a:xfrm>
            <a:off x="7495976" y="2070884"/>
            <a:ext cx="1346100" cy="17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Survey:</a:t>
            </a:r>
            <a:br>
              <a:rPr lang="en" sz="1600" dirty="0">
                <a:solidFill>
                  <a:schemeClr val="dk2"/>
                </a:solidFill>
              </a:rPr>
            </a:br>
            <a:r>
              <a:rPr lang="en" sz="1600" dirty="0">
                <a:solidFill>
                  <a:schemeClr val="dk2"/>
                </a:solidFill>
              </a:rPr>
              <a:t>15’000 deg2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solidFill>
                <a:schemeClr val="dk2"/>
              </a:solidFill>
            </a:endParaRPr>
          </a:p>
          <a:p>
            <a:pPr algn="ctr"/>
            <a:r>
              <a:rPr lang="en-GB" sz="1600" dirty="0">
                <a:solidFill>
                  <a:schemeClr val="dk2"/>
                </a:solidFill>
              </a:rPr>
              <a:t>~1/3 des </a:t>
            </a:r>
            <a:r>
              <a:rPr lang="en-GB" sz="1600" dirty="0" err="1">
                <a:solidFill>
                  <a:schemeClr val="dk2"/>
                </a:solidFill>
              </a:rPr>
              <a:t>Himmels</a:t>
            </a:r>
            <a:endParaRPr lang="en-GB" sz="16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12" name="Google Shape;87;p18">
            <a:extLst>
              <a:ext uri="{FF2B5EF4-FFF2-40B4-BE49-F238E27FC236}">
                <a16:creationId xmlns:a16="http://schemas.microsoft.com/office/drawing/2014/main" id="{1EEF8E23-D857-C066-FE5B-F4F4F0958E84}"/>
              </a:ext>
            </a:extLst>
          </p:cNvPr>
          <p:cNvSpPr txBox="1"/>
          <p:nvPr/>
        </p:nvSpPr>
        <p:spPr>
          <a:xfrm>
            <a:off x="2902593" y="4206804"/>
            <a:ext cx="2286010" cy="67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2"/>
                </a:solidFill>
              </a:rPr>
              <a:t>m</a:t>
            </a:r>
            <a:r>
              <a:rPr lang="en" sz="1600" dirty="0" err="1">
                <a:solidFill>
                  <a:schemeClr val="dk2"/>
                </a:solidFill>
              </a:rPr>
              <a:t>ehrere</a:t>
            </a:r>
            <a:r>
              <a:rPr lang="en" sz="1600" dirty="0">
                <a:solidFill>
                  <a:schemeClr val="dk2"/>
                </a:solidFill>
              </a:rPr>
              <a:t> 150k HD </a:t>
            </a:r>
            <a:r>
              <a:rPr lang="en" sz="1600" dirty="0" err="1">
                <a:solidFill>
                  <a:schemeClr val="dk2"/>
                </a:solidFill>
              </a:rPr>
              <a:t>Bilder</a:t>
            </a:r>
            <a:r>
              <a:rPr lang="en" sz="1600" dirty="0">
                <a:solidFill>
                  <a:schemeClr val="dk2"/>
                </a:solidFill>
              </a:rPr>
              <a:t> (~6.5 GB / Bild)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13" name="Google Shape;87;p18">
            <a:extLst>
              <a:ext uri="{FF2B5EF4-FFF2-40B4-BE49-F238E27FC236}">
                <a16:creationId xmlns:a16="http://schemas.microsoft.com/office/drawing/2014/main" id="{BF436800-2ABF-F173-A0AD-8EF561F54D9A}"/>
              </a:ext>
            </a:extLst>
          </p:cNvPr>
          <p:cNvSpPr txBox="1"/>
          <p:nvPr/>
        </p:nvSpPr>
        <p:spPr>
          <a:xfrm>
            <a:off x="5914714" y="4236243"/>
            <a:ext cx="1555018" cy="67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H" sz="1600" dirty="0">
                <a:solidFill>
                  <a:schemeClr val="dk2"/>
                </a:solidFill>
              </a:rPr>
              <a:t>&gt;1 Milliarde Galaxien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14" name="Google Shape;87;p18">
            <a:extLst>
              <a:ext uri="{FF2B5EF4-FFF2-40B4-BE49-F238E27FC236}">
                <a16:creationId xmlns:a16="http://schemas.microsoft.com/office/drawing/2014/main" id="{B6C839C6-AEF2-4959-6B8B-70D9CA389FD0}"/>
              </a:ext>
            </a:extLst>
          </p:cNvPr>
          <p:cNvSpPr txBox="1"/>
          <p:nvPr/>
        </p:nvSpPr>
        <p:spPr>
          <a:xfrm>
            <a:off x="409749" y="4237370"/>
            <a:ext cx="1555018" cy="67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H" sz="1600" dirty="0">
                <a:solidFill>
                  <a:schemeClr val="dk2"/>
                </a:solidFill>
              </a:rPr>
              <a:t>Farben: Survey-Jahre</a:t>
            </a:r>
            <a:endParaRPr sz="16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4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Euclid Survey</a:t>
            </a:r>
            <a:endParaRPr dirty="0"/>
          </a:p>
        </p:txBody>
      </p:sp>
      <p:pic>
        <p:nvPicPr>
          <p:cNvPr id="2" name="Google Shape;86;p18">
            <a:extLst>
              <a:ext uri="{FF2B5EF4-FFF2-40B4-BE49-F238E27FC236}">
                <a16:creationId xmlns:a16="http://schemas.microsoft.com/office/drawing/2014/main" id="{BEE8EDBD-23B3-F919-55C6-B500AE05822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409749" y="1384050"/>
            <a:ext cx="7059983" cy="273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7;p18">
            <a:extLst>
              <a:ext uri="{FF2B5EF4-FFF2-40B4-BE49-F238E27FC236}">
                <a16:creationId xmlns:a16="http://schemas.microsoft.com/office/drawing/2014/main" id="{6446C494-5972-3D01-23AA-63C85CCF3B5A}"/>
              </a:ext>
            </a:extLst>
          </p:cNvPr>
          <p:cNvSpPr txBox="1"/>
          <p:nvPr/>
        </p:nvSpPr>
        <p:spPr>
          <a:xfrm>
            <a:off x="311700" y="4182666"/>
            <a:ext cx="7059983" cy="51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dk2"/>
                </a:solidFill>
              </a:rPr>
              <a:t>Vermeide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helle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Quellen</a:t>
            </a:r>
            <a:r>
              <a:rPr lang="en" sz="1600" dirty="0">
                <a:solidFill>
                  <a:schemeClr val="dk2"/>
                </a:solidFill>
              </a:rPr>
              <a:t>: </a:t>
            </a:r>
            <a:r>
              <a:rPr lang="en" sz="1600" dirty="0" err="1">
                <a:solidFill>
                  <a:schemeClr val="dk2"/>
                </a:solidFill>
              </a:rPr>
              <a:t>Milchstrasse</a:t>
            </a:r>
            <a:r>
              <a:rPr lang="en" sz="1600" dirty="0">
                <a:solidFill>
                  <a:schemeClr val="dk2"/>
                </a:solidFill>
              </a:rPr>
              <a:t>, </a:t>
            </a:r>
            <a:r>
              <a:rPr lang="en" sz="1600" dirty="0" err="1">
                <a:solidFill>
                  <a:schemeClr val="dk2"/>
                </a:solidFill>
              </a:rPr>
              <a:t>Ekliptik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8A48F-C095-D5FD-F4D9-200CEEFC6B43}"/>
              </a:ext>
            </a:extLst>
          </p:cNvPr>
          <p:cNvSpPr/>
          <p:nvPr/>
        </p:nvSpPr>
        <p:spPr>
          <a:xfrm>
            <a:off x="616688" y="2539850"/>
            <a:ext cx="6411432" cy="447897"/>
          </a:xfrm>
          <a:prstGeom prst="rect">
            <a:avLst/>
          </a:prstGeom>
          <a:solidFill>
            <a:srgbClr val="FFDF1C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E6DEC0B-6F59-938E-C6DF-B158C169ECC9}"/>
              </a:ext>
            </a:extLst>
          </p:cNvPr>
          <p:cNvSpPr/>
          <p:nvPr/>
        </p:nvSpPr>
        <p:spPr>
          <a:xfrm>
            <a:off x="1669312" y="1709625"/>
            <a:ext cx="4157330" cy="2075760"/>
          </a:xfrm>
          <a:custGeom>
            <a:avLst/>
            <a:gdLst>
              <a:gd name="connsiteX0" fmla="*/ 0 w 4157330"/>
              <a:gd name="connsiteY0" fmla="*/ 44747 h 2076135"/>
              <a:gd name="connsiteX1" fmla="*/ 148855 w 4157330"/>
              <a:gd name="connsiteY1" fmla="*/ 140440 h 2076135"/>
              <a:gd name="connsiteX2" fmla="*/ 223283 w 4157330"/>
              <a:gd name="connsiteY2" fmla="*/ 895352 h 2076135"/>
              <a:gd name="connsiteX3" fmla="*/ 946297 w 4157330"/>
              <a:gd name="connsiteY3" fmla="*/ 1692794 h 2076135"/>
              <a:gd name="connsiteX4" fmla="*/ 2041451 w 4157330"/>
              <a:gd name="connsiteY4" fmla="*/ 2075566 h 2076135"/>
              <a:gd name="connsiteX5" fmla="*/ 2977116 w 4157330"/>
              <a:gd name="connsiteY5" fmla="*/ 1767222 h 2076135"/>
              <a:gd name="connsiteX6" fmla="*/ 3476846 w 4157330"/>
              <a:gd name="connsiteY6" fmla="*/ 1310022 h 2076135"/>
              <a:gd name="connsiteX7" fmla="*/ 3838353 w 4157330"/>
              <a:gd name="connsiteY7" fmla="*/ 703966 h 2076135"/>
              <a:gd name="connsiteX8" fmla="*/ 3965944 w 4157330"/>
              <a:gd name="connsiteY8" fmla="*/ 108542 h 2076135"/>
              <a:gd name="connsiteX9" fmla="*/ 4157330 w 4157330"/>
              <a:gd name="connsiteY9" fmla="*/ 2217 h 2076135"/>
              <a:gd name="connsiteX0" fmla="*/ 0 w 4157330"/>
              <a:gd name="connsiteY0" fmla="*/ 44747 h 2076135"/>
              <a:gd name="connsiteX1" fmla="*/ 148855 w 4157330"/>
              <a:gd name="connsiteY1" fmla="*/ 140440 h 2076135"/>
              <a:gd name="connsiteX2" fmla="*/ 297711 w 4157330"/>
              <a:gd name="connsiteY2" fmla="*/ 927249 h 2076135"/>
              <a:gd name="connsiteX3" fmla="*/ 946297 w 4157330"/>
              <a:gd name="connsiteY3" fmla="*/ 1692794 h 2076135"/>
              <a:gd name="connsiteX4" fmla="*/ 2041451 w 4157330"/>
              <a:gd name="connsiteY4" fmla="*/ 2075566 h 2076135"/>
              <a:gd name="connsiteX5" fmla="*/ 2977116 w 4157330"/>
              <a:gd name="connsiteY5" fmla="*/ 1767222 h 2076135"/>
              <a:gd name="connsiteX6" fmla="*/ 3476846 w 4157330"/>
              <a:gd name="connsiteY6" fmla="*/ 1310022 h 2076135"/>
              <a:gd name="connsiteX7" fmla="*/ 3838353 w 4157330"/>
              <a:gd name="connsiteY7" fmla="*/ 703966 h 2076135"/>
              <a:gd name="connsiteX8" fmla="*/ 3965944 w 4157330"/>
              <a:gd name="connsiteY8" fmla="*/ 108542 h 2076135"/>
              <a:gd name="connsiteX9" fmla="*/ 4157330 w 4157330"/>
              <a:gd name="connsiteY9" fmla="*/ 2217 h 2076135"/>
              <a:gd name="connsiteX0" fmla="*/ 0 w 4157330"/>
              <a:gd name="connsiteY0" fmla="*/ 44747 h 2075760"/>
              <a:gd name="connsiteX1" fmla="*/ 148855 w 4157330"/>
              <a:gd name="connsiteY1" fmla="*/ 140440 h 2075760"/>
              <a:gd name="connsiteX2" fmla="*/ 297711 w 4157330"/>
              <a:gd name="connsiteY2" fmla="*/ 927249 h 2075760"/>
              <a:gd name="connsiteX3" fmla="*/ 988827 w 4157330"/>
              <a:gd name="connsiteY3" fmla="*/ 1724692 h 2075760"/>
              <a:gd name="connsiteX4" fmla="*/ 2041451 w 4157330"/>
              <a:gd name="connsiteY4" fmla="*/ 2075566 h 2075760"/>
              <a:gd name="connsiteX5" fmla="*/ 2977116 w 4157330"/>
              <a:gd name="connsiteY5" fmla="*/ 1767222 h 2075760"/>
              <a:gd name="connsiteX6" fmla="*/ 3476846 w 4157330"/>
              <a:gd name="connsiteY6" fmla="*/ 1310022 h 2075760"/>
              <a:gd name="connsiteX7" fmla="*/ 3838353 w 4157330"/>
              <a:gd name="connsiteY7" fmla="*/ 703966 h 2075760"/>
              <a:gd name="connsiteX8" fmla="*/ 3965944 w 4157330"/>
              <a:gd name="connsiteY8" fmla="*/ 108542 h 2075760"/>
              <a:gd name="connsiteX9" fmla="*/ 4157330 w 4157330"/>
              <a:gd name="connsiteY9" fmla="*/ 2217 h 20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7330" h="2075760">
                <a:moveTo>
                  <a:pt x="0" y="44747"/>
                </a:moveTo>
                <a:cubicBezTo>
                  <a:pt x="55820" y="21709"/>
                  <a:pt x="99237" y="-6644"/>
                  <a:pt x="148855" y="140440"/>
                </a:cubicBezTo>
                <a:cubicBezTo>
                  <a:pt x="198474" y="287524"/>
                  <a:pt x="157716" y="663207"/>
                  <a:pt x="297711" y="927249"/>
                </a:cubicBezTo>
                <a:cubicBezTo>
                  <a:pt x="437706" y="1191291"/>
                  <a:pt x="698204" y="1533306"/>
                  <a:pt x="988827" y="1724692"/>
                </a:cubicBezTo>
                <a:cubicBezTo>
                  <a:pt x="1279450" y="1916078"/>
                  <a:pt x="1710070" y="2068478"/>
                  <a:pt x="2041451" y="2075566"/>
                </a:cubicBezTo>
                <a:cubicBezTo>
                  <a:pt x="2372833" y="2082654"/>
                  <a:pt x="2737884" y="1894813"/>
                  <a:pt x="2977116" y="1767222"/>
                </a:cubicBezTo>
                <a:cubicBezTo>
                  <a:pt x="3216348" y="1639631"/>
                  <a:pt x="3333307" y="1487231"/>
                  <a:pt x="3476846" y="1310022"/>
                </a:cubicBezTo>
                <a:cubicBezTo>
                  <a:pt x="3620385" y="1132813"/>
                  <a:pt x="3756837" y="904213"/>
                  <a:pt x="3838353" y="703966"/>
                </a:cubicBezTo>
                <a:cubicBezTo>
                  <a:pt x="3919869" y="503719"/>
                  <a:pt x="3912781" y="225500"/>
                  <a:pt x="3965944" y="108542"/>
                </a:cubicBezTo>
                <a:cubicBezTo>
                  <a:pt x="4019107" y="-8416"/>
                  <a:pt x="4088218" y="-3100"/>
                  <a:pt x="4157330" y="2217"/>
                </a:cubicBezTo>
              </a:path>
            </a:pathLst>
          </a:custGeom>
          <a:noFill/>
          <a:ln w="317500">
            <a:solidFill>
              <a:schemeClr val="accent6">
                <a:lumMod val="75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87;p18">
            <a:extLst>
              <a:ext uri="{FF2B5EF4-FFF2-40B4-BE49-F238E27FC236}">
                <a16:creationId xmlns:a16="http://schemas.microsoft.com/office/drawing/2014/main" id="{A125149D-2197-DBB6-508D-3ADB5023A9DD}"/>
              </a:ext>
            </a:extLst>
          </p:cNvPr>
          <p:cNvSpPr txBox="1"/>
          <p:nvPr/>
        </p:nvSpPr>
        <p:spPr>
          <a:xfrm>
            <a:off x="311700" y="4556218"/>
            <a:ext cx="7059983" cy="51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Wide Survey, Deep Fields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4592CA-D4E4-3658-8BD3-384FF426535A}"/>
              </a:ext>
            </a:extLst>
          </p:cNvPr>
          <p:cNvSpPr txBox="1"/>
          <p:nvPr/>
        </p:nvSpPr>
        <p:spPr>
          <a:xfrm>
            <a:off x="5794743" y="1472779"/>
            <a:ext cx="12333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 err="1">
                <a:solidFill>
                  <a:schemeClr val="bg1"/>
                </a:solidFill>
              </a:rPr>
              <a:t>Milchstrasse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335531-F03C-5633-7EF1-8EFE79015E42}"/>
              </a:ext>
            </a:extLst>
          </p:cNvPr>
          <p:cNvSpPr txBox="1"/>
          <p:nvPr/>
        </p:nvSpPr>
        <p:spPr>
          <a:xfrm>
            <a:off x="6302159" y="2609909"/>
            <a:ext cx="7840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 err="1">
                <a:solidFill>
                  <a:schemeClr val="bg1"/>
                </a:solidFill>
              </a:rPr>
              <a:t>Ekliptik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47196-E751-FC91-59BE-7998B3B5A5F5}"/>
              </a:ext>
            </a:extLst>
          </p:cNvPr>
          <p:cNvSpPr txBox="1"/>
          <p:nvPr/>
        </p:nvSpPr>
        <p:spPr>
          <a:xfrm>
            <a:off x="6208822" y="4092443"/>
            <a:ext cx="13461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Mollweide projection of the entire sky in ecliptic coordinates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3170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5756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Wissenschaftliche</a:t>
            </a:r>
            <a:r>
              <a:rPr lang="en" dirty="0"/>
              <a:t> </a:t>
            </a:r>
            <a:r>
              <a:rPr lang="en" dirty="0" err="1"/>
              <a:t>Ziele</a:t>
            </a:r>
            <a:endParaRPr dirty="0"/>
          </a:p>
        </p:txBody>
      </p:sp>
      <p:sp>
        <p:nvSpPr>
          <p:cNvPr id="89" name="Google Shape;89;p18"/>
          <p:cNvSpPr txBox="1"/>
          <p:nvPr/>
        </p:nvSpPr>
        <p:spPr>
          <a:xfrm>
            <a:off x="201580" y="1331309"/>
            <a:ext cx="5343993" cy="34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1445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571"/>
            </a:pPr>
            <a:r>
              <a:rPr lang="en" sz="1800" b="1" dirty="0" err="1">
                <a:solidFill>
                  <a:schemeClr val="dk2"/>
                </a:solidFill>
              </a:rPr>
              <a:t>Dunkle</a:t>
            </a:r>
            <a:r>
              <a:rPr lang="en" sz="1800" b="1" dirty="0">
                <a:solidFill>
                  <a:schemeClr val="dk2"/>
                </a:solidFill>
              </a:rPr>
              <a:t> </a:t>
            </a:r>
            <a:r>
              <a:rPr lang="en" sz="1800" b="1" dirty="0" err="1">
                <a:solidFill>
                  <a:schemeClr val="dk2"/>
                </a:solidFill>
              </a:rPr>
              <a:t>Materie</a:t>
            </a:r>
            <a:r>
              <a:rPr lang="en" sz="1800" b="1" dirty="0">
                <a:solidFill>
                  <a:schemeClr val="dk2"/>
                </a:solidFill>
              </a:rPr>
              <a:t>: Mapping the Dark</a:t>
            </a:r>
            <a:br>
              <a:rPr lang="en" sz="1800" dirty="0">
                <a:solidFill>
                  <a:schemeClr val="dk2"/>
                </a:solidFill>
              </a:rPr>
            </a:br>
            <a:r>
              <a:rPr lang="en" sz="1600" dirty="0" err="1">
                <a:solidFill>
                  <a:schemeClr val="dk2"/>
                </a:solidFill>
              </a:rPr>
              <a:t>Dunkle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Materie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übt</a:t>
            </a:r>
            <a:r>
              <a:rPr lang="en" sz="1600" dirty="0">
                <a:solidFill>
                  <a:schemeClr val="dk2"/>
                </a:solidFill>
              </a:rPr>
              <a:t> (</a:t>
            </a:r>
            <a:r>
              <a:rPr lang="en" sz="1600" dirty="0" err="1">
                <a:solidFill>
                  <a:schemeClr val="dk2"/>
                </a:solidFill>
              </a:rPr>
              <a:t>gravitativ</a:t>
            </a:r>
            <a:r>
              <a:rPr lang="en-GB" sz="1600" dirty="0" err="1">
                <a:solidFill>
                  <a:schemeClr val="dk2"/>
                </a:solidFill>
              </a:rPr>
              <a:t>en</a:t>
            </a:r>
            <a:r>
              <a:rPr lang="en" sz="1600" dirty="0">
                <a:solidFill>
                  <a:schemeClr val="dk2"/>
                </a:solidFill>
              </a:rPr>
              <a:t>) </a:t>
            </a:r>
            <a:r>
              <a:rPr lang="en" sz="1600" dirty="0" err="1">
                <a:solidFill>
                  <a:schemeClr val="dk2"/>
                </a:solidFill>
              </a:rPr>
              <a:t>Linseneffekt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aus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br>
              <a:rPr lang="en" sz="1600" dirty="0">
                <a:solidFill>
                  <a:schemeClr val="dk2"/>
                </a:solidFill>
              </a:rPr>
            </a:br>
            <a:r>
              <a:rPr lang="en" sz="1600" dirty="0">
                <a:solidFill>
                  <a:schemeClr val="dk2"/>
                </a:solidFill>
              </a:rPr>
              <a:t>und </a:t>
            </a:r>
            <a:r>
              <a:rPr lang="en" sz="1600" dirty="0" err="1">
                <a:solidFill>
                  <a:schemeClr val="dk2"/>
                </a:solidFill>
              </a:rPr>
              <a:t>führt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zu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messbaren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Formveränderungen</a:t>
            </a:r>
            <a:r>
              <a:rPr lang="en" sz="1600" dirty="0">
                <a:solidFill>
                  <a:schemeClr val="dk2"/>
                </a:solidFill>
              </a:rPr>
              <a:t> der </a:t>
            </a:r>
            <a:r>
              <a:rPr lang="en" sz="1600" dirty="0" err="1">
                <a:solidFill>
                  <a:schemeClr val="dk2"/>
                </a:solidFill>
              </a:rPr>
              <a:t>beobachteten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Galaxien</a:t>
            </a:r>
            <a:r>
              <a:rPr lang="en" sz="1600" dirty="0">
                <a:solidFill>
                  <a:schemeClr val="dk2"/>
                </a:solidFill>
              </a:rPr>
              <a:t> (weak + strong)</a:t>
            </a:r>
          </a:p>
          <a:p>
            <a:pPr marL="131445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571"/>
            </a:pPr>
            <a:endParaRPr sz="1800" dirty="0">
              <a:solidFill>
                <a:schemeClr val="dk2"/>
              </a:solidFill>
            </a:endParaRPr>
          </a:p>
          <a:p>
            <a:pPr marL="131445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571"/>
            </a:pPr>
            <a:br>
              <a:rPr lang="en" sz="1800" b="1" dirty="0">
                <a:solidFill>
                  <a:schemeClr val="dk2"/>
                </a:solidFill>
              </a:rPr>
            </a:br>
            <a:r>
              <a:rPr lang="en" sz="1800" b="1" dirty="0" err="1">
                <a:solidFill>
                  <a:schemeClr val="dk2"/>
                </a:solidFill>
              </a:rPr>
              <a:t>Dunkle</a:t>
            </a:r>
            <a:r>
              <a:rPr lang="en" sz="1800" b="1" dirty="0">
                <a:solidFill>
                  <a:schemeClr val="dk2"/>
                </a:solidFill>
              </a:rPr>
              <a:t> </a:t>
            </a:r>
            <a:r>
              <a:rPr lang="en" sz="1800" b="1" dirty="0" err="1">
                <a:solidFill>
                  <a:schemeClr val="dk2"/>
                </a:solidFill>
              </a:rPr>
              <a:t>Energie</a:t>
            </a:r>
            <a:r>
              <a:rPr lang="en" sz="1800" b="1" dirty="0">
                <a:solidFill>
                  <a:schemeClr val="dk2"/>
                </a:solidFill>
              </a:rPr>
              <a:t>: </a:t>
            </a:r>
            <a:r>
              <a:rPr lang="en" sz="1800" b="1" dirty="0" err="1">
                <a:solidFill>
                  <a:schemeClr val="dk2"/>
                </a:solidFill>
              </a:rPr>
              <a:t>Ausdehnung</a:t>
            </a:r>
            <a:r>
              <a:rPr lang="en" sz="1800" b="1" dirty="0">
                <a:solidFill>
                  <a:schemeClr val="dk2"/>
                </a:solidFill>
              </a:rPr>
              <a:t> des </a:t>
            </a:r>
            <a:r>
              <a:rPr lang="en" sz="1800" b="1" dirty="0" err="1">
                <a:solidFill>
                  <a:schemeClr val="dk2"/>
                </a:solidFill>
              </a:rPr>
              <a:t>Universums</a:t>
            </a:r>
            <a:endParaRPr lang="en" sz="1800" dirty="0">
              <a:solidFill>
                <a:schemeClr val="dk2"/>
              </a:solidFill>
            </a:endParaRPr>
          </a:p>
          <a:p>
            <a:pPr marL="131445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571"/>
            </a:pPr>
            <a:r>
              <a:rPr lang="en" sz="1600" dirty="0" err="1">
                <a:solidFill>
                  <a:schemeClr val="dk2"/>
                </a:solidFill>
              </a:rPr>
              <a:t>Messung</a:t>
            </a:r>
            <a:r>
              <a:rPr lang="en" sz="1600" dirty="0">
                <a:solidFill>
                  <a:schemeClr val="dk2"/>
                </a:solidFill>
              </a:rPr>
              <a:t> der </a:t>
            </a:r>
            <a:r>
              <a:rPr lang="en" sz="1600" dirty="0" err="1">
                <a:solidFill>
                  <a:schemeClr val="dk2"/>
                </a:solidFill>
              </a:rPr>
              <a:t>Verteilung</a:t>
            </a:r>
            <a:r>
              <a:rPr lang="en" sz="1600" dirty="0">
                <a:solidFill>
                  <a:schemeClr val="dk2"/>
                </a:solidFill>
              </a:rPr>
              <a:t> der (</a:t>
            </a:r>
            <a:r>
              <a:rPr lang="en" sz="1600" dirty="0" err="1">
                <a:solidFill>
                  <a:schemeClr val="dk2"/>
                </a:solidFill>
              </a:rPr>
              <a:t>sichtbaren</a:t>
            </a:r>
            <a:r>
              <a:rPr lang="en" sz="1600" dirty="0">
                <a:solidFill>
                  <a:schemeClr val="dk2"/>
                </a:solidFill>
              </a:rPr>
              <a:t>) </a:t>
            </a:r>
            <a:r>
              <a:rPr lang="en" sz="1600" dirty="0" err="1">
                <a:solidFill>
                  <a:schemeClr val="dk2"/>
                </a:solidFill>
              </a:rPr>
              <a:t>Strukturen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br>
              <a:rPr lang="en" sz="1600" dirty="0">
                <a:solidFill>
                  <a:schemeClr val="dk2"/>
                </a:solidFill>
              </a:rPr>
            </a:br>
            <a:r>
              <a:rPr lang="en" sz="1600" dirty="0">
                <a:solidFill>
                  <a:schemeClr val="dk2"/>
                </a:solidFill>
              </a:rPr>
              <a:t>in </a:t>
            </a:r>
            <a:r>
              <a:rPr lang="en" sz="1600" dirty="0" err="1">
                <a:solidFill>
                  <a:schemeClr val="dk2"/>
                </a:solidFill>
              </a:rPr>
              <a:t>ihrer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räumlichen</a:t>
            </a:r>
            <a:r>
              <a:rPr lang="en" sz="1600" dirty="0">
                <a:solidFill>
                  <a:schemeClr val="dk2"/>
                </a:solidFill>
              </a:rPr>
              <a:t> und </a:t>
            </a:r>
            <a:r>
              <a:rPr lang="en" sz="1600" dirty="0" err="1">
                <a:solidFill>
                  <a:schemeClr val="dk2"/>
                </a:solidFill>
              </a:rPr>
              <a:t>zeitlichen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Anordnung</a:t>
            </a:r>
            <a:r>
              <a:rPr lang="en" sz="1600" dirty="0">
                <a:solidFill>
                  <a:schemeClr val="dk2"/>
                </a:solidFill>
              </a:rPr>
              <a:t> (Clusters, </a:t>
            </a:r>
            <a:r>
              <a:rPr lang="en" sz="1600" dirty="0" err="1">
                <a:solidFill>
                  <a:schemeClr val="dk2"/>
                </a:solidFill>
              </a:rPr>
              <a:t>Rotverschiebung</a:t>
            </a:r>
            <a:r>
              <a:rPr lang="en" sz="1600" dirty="0">
                <a:solidFill>
                  <a:schemeClr val="dk2"/>
                </a:solidFill>
              </a:rPr>
              <a:t>) -&gt; </a:t>
            </a:r>
            <a:r>
              <a:rPr lang="en" sz="1600" dirty="0" err="1">
                <a:solidFill>
                  <a:schemeClr val="dk2"/>
                </a:solidFill>
              </a:rPr>
              <a:t>beschleunigte</a:t>
            </a:r>
            <a:r>
              <a:rPr lang="en" sz="1600" dirty="0">
                <a:solidFill>
                  <a:schemeClr val="dk2"/>
                </a:solidFill>
              </a:rPr>
              <a:t> </a:t>
            </a:r>
            <a:r>
              <a:rPr lang="en" sz="1600" dirty="0" err="1">
                <a:solidFill>
                  <a:schemeClr val="dk2"/>
                </a:solidFill>
              </a:rPr>
              <a:t>Ausdehnung</a:t>
            </a:r>
            <a:endParaRPr lang="en" sz="1600" dirty="0">
              <a:solidFill>
                <a:schemeClr val="dk2"/>
              </a:solidFill>
            </a:endParaRPr>
          </a:p>
          <a:p>
            <a:pPr marL="131445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571"/>
            </a:pPr>
            <a:endParaRPr lang="en" sz="1800" dirty="0">
              <a:solidFill>
                <a:schemeClr val="dk2"/>
              </a:solidFill>
            </a:endParaRPr>
          </a:p>
          <a:p>
            <a:pPr marL="131445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571"/>
            </a:pPr>
            <a:br>
              <a:rPr lang="en-GB" sz="1800" dirty="0">
                <a:solidFill>
                  <a:schemeClr val="dk2"/>
                </a:solidFill>
              </a:rPr>
            </a:br>
            <a:r>
              <a:rPr lang="en-GB" sz="1800" dirty="0">
                <a:solidFill>
                  <a:schemeClr val="dk2"/>
                </a:solidFill>
              </a:rPr>
              <a:t>…</a:t>
            </a:r>
            <a:r>
              <a:rPr lang="de-CH" sz="1800" dirty="0">
                <a:solidFill>
                  <a:schemeClr val="dk2"/>
                </a:solidFill>
              </a:rPr>
              <a:t> und vieles mehr …</a:t>
            </a:r>
            <a:endParaRPr lang="en" sz="1800" dirty="0">
              <a:solidFill>
                <a:schemeClr val="dk2"/>
              </a:solidFill>
            </a:endParaRPr>
          </a:p>
        </p:txBody>
      </p:sp>
      <p:pic>
        <p:nvPicPr>
          <p:cNvPr id="6146" name="Picture 2" descr="Zomm ins All: Das erste Bild des James-Webb-Space-Teleskops vom Galaxienhaufen SMACS J0723 enthüllt stark gelinste Hintergrundgalaxien in beispiellosen Einzelheiten. Der weiße Balken unten zeigt die Größenskala: 50 Bogensekunden entsprechen ungefähr der maximalen Größe des Jupiters, von der Erde aus gesehen.">
            <a:extLst>
              <a:ext uri="{FF2B5EF4-FFF2-40B4-BE49-F238E27FC236}">
                <a16:creationId xmlns:a16="http://schemas.microsoft.com/office/drawing/2014/main" id="{19D7DE73-C791-B1B9-0E85-C6A5638F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79" y="800308"/>
            <a:ext cx="2849121" cy="19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81083D-A401-271F-4F65-3D325D4ADB86}"/>
              </a:ext>
            </a:extLst>
          </p:cNvPr>
          <p:cNvSpPr txBox="1"/>
          <p:nvPr/>
        </p:nvSpPr>
        <p:spPr>
          <a:xfrm>
            <a:off x="5541818" y="529626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JWST,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AB09C-32F0-8B94-24E6-3D35418F4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079" y="2826614"/>
            <a:ext cx="2867476" cy="1958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67D7C-05D8-7658-4DF5-78C25A147261}"/>
              </a:ext>
            </a:extLst>
          </p:cNvPr>
          <p:cNvSpPr txBox="1"/>
          <p:nvPr/>
        </p:nvSpPr>
        <p:spPr>
          <a:xfrm>
            <a:off x="5535947" y="4739247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(UCB, Harvard)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34C3E-CE7D-AD94-21CD-434C092B8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97425"/>
            <a:ext cx="6818443" cy="572700"/>
          </a:xfrm>
        </p:spPr>
        <p:txBody>
          <a:bodyPr/>
          <a:lstStyle/>
          <a:p>
            <a:r>
              <a:rPr lang="en-US" dirty="0"/>
              <a:t>Euclid: Mapping the Dark Universe</a:t>
            </a:r>
          </a:p>
        </p:txBody>
      </p:sp>
      <p:pic>
        <p:nvPicPr>
          <p:cNvPr id="3076" name="Picture 4" descr="Can One Measure the Expansion of the Universe Within Our Solar System? –  National Radio Astronomy Observatory">
            <a:extLst>
              <a:ext uri="{FF2B5EF4-FFF2-40B4-BE49-F238E27FC236}">
                <a16:creationId xmlns:a16="http://schemas.microsoft.com/office/drawing/2014/main" id="{D71091D3-0946-B2C1-8367-5D0CB87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06" y="1309386"/>
            <a:ext cx="7318788" cy="25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1A364BC6-8EB7-C4F3-9D37-7269E300BAA9}"/>
              </a:ext>
            </a:extLst>
          </p:cNvPr>
          <p:cNvSpPr/>
          <p:nvPr/>
        </p:nvSpPr>
        <p:spPr>
          <a:xfrm rot="12027204">
            <a:off x="5724259" y="3878555"/>
            <a:ext cx="293914" cy="308954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702D2CDB-D79A-DAFE-44BF-AB238D81DC5E}"/>
              </a:ext>
            </a:extLst>
          </p:cNvPr>
          <p:cNvSpPr/>
          <p:nvPr/>
        </p:nvSpPr>
        <p:spPr>
          <a:xfrm rot="10800000">
            <a:off x="6565181" y="3884928"/>
            <a:ext cx="293914" cy="30895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3A1AB576-4FCB-49D3-1A04-F148AF4BEEB7}"/>
              </a:ext>
            </a:extLst>
          </p:cNvPr>
          <p:cNvSpPr/>
          <p:nvPr/>
        </p:nvSpPr>
        <p:spPr>
          <a:xfrm rot="9451649">
            <a:off x="7289080" y="3878556"/>
            <a:ext cx="293914" cy="30895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CC9C6-0D5E-7CD7-1F94-9A7E4C3CEEA1}"/>
              </a:ext>
            </a:extLst>
          </p:cNvPr>
          <p:cNvSpPr txBox="1"/>
          <p:nvPr/>
        </p:nvSpPr>
        <p:spPr>
          <a:xfrm>
            <a:off x="4535657" y="4187510"/>
            <a:ext cx="1589315" cy="86177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en" dirty="0"/>
              <a:t>NISP Photometer</a:t>
            </a:r>
          </a:p>
          <a:p>
            <a:pPr marL="285750" indent="-285750" algn="ctr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de-CH" sz="1200" dirty="0"/>
              <a:t>Y (920-1146 </a:t>
            </a:r>
            <a:r>
              <a:rPr lang="de-CH" sz="1200" dirty="0" err="1"/>
              <a:t>nm</a:t>
            </a:r>
            <a:r>
              <a:rPr lang="de-CH" sz="1200" dirty="0"/>
              <a:t>)</a:t>
            </a:r>
          </a:p>
          <a:p>
            <a:pPr marL="285750" indent="-285750" algn="ctr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de-CH" sz="1200" dirty="0"/>
              <a:t>J (1146-1372 </a:t>
            </a:r>
            <a:r>
              <a:rPr lang="de-CH" sz="1200" dirty="0" err="1"/>
              <a:t>nm</a:t>
            </a:r>
            <a:r>
              <a:rPr lang="de-CH" sz="1200" dirty="0"/>
              <a:t>)</a:t>
            </a:r>
          </a:p>
          <a:p>
            <a:pPr marL="285750" indent="-285750" algn="ctr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de-CH" sz="1200" dirty="0"/>
              <a:t>H (1372-2000 </a:t>
            </a:r>
            <a:r>
              <a:rPr lang="de-CH" sz="1200" dirty="0" err="1"/>
              <a:t>nm</a:t>
            </a:r>
            <a:r>
              <a:rPr lang="de-CH" sz="12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0B288-6985-AC03-2EC8-4143707572C3}"/>
              </a:ext>
            </a:extLst>
          </p:cNvPr>
          <p:cNvSpPr txBox="1"/>
          <p:nvPr/>
        </p:nvSpPr>
        <p:spPr>
          <a:xfrm>
            <a:off x="6171932" y="4372174"/>
            <a:ext cx="1080409" cy="52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de-CH" sz="1400" dirty="0"/>
              <a:t>VIS </a:t>
            </a:r>
            <a:r>
              <a:rPr lang="de-CH" sz="1400" dirty="0" err="1"/>
              <a:t>Imager</a:t>
            </a:r>
            <a:endParaRPr lang="de-CH" dirty="0"/>
          </a:p>
          <a:p>
            <a:pPr marL="285750" indent="-285750" algn="ctr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de-CH" sz="1200" dirty="0"/>
              <a:t>550-900 </a:t>
            </a:r>
            <a:r>
              <a:rPr lang="de-CH" sz="1200" dirty="0" err="1"/>
              <a:t>nm</a:t>
            </a:r>
            <a:endParaRPr lang="en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64A57-272C-BBF2-3AC2-3D4BB8C94126}"/>
              </a:ext>
            </a:extLst>
          </p:cNvPr>
          <p:cNvSpPr txBox="1"/>
          <p:nvPr/>
        </p:nvSpPr>
        <p:spPr>
          <a:xfrm>
            <a:off x="7298522" y="4372175"/>
            <a:ext cx="1260040" cy="5232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de-CH" sz="1400"/>
              <a:t>NISP </a:t>
            </a:r>
          </a:p>
          <a:p>
            <a:pPr marL="285750" indent="-285750" algn="ctr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de-CH" sz="1400"/>
              <a:t>Spectrograph</a:t>
            </a:r>
            <a:endParaRPr lang="de-CH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CF6F8E-9659-174B-4015-F35F08BD42A2}"/>
              </a:ext>
            </a:extLst>
          </p:cNvPr>
          <p:cNvSpPr/>
          <p:nvPr/>
        </p:nvSpPr>
        <p:spPr>
          <a:xfrm>
            <a:off x="5391668" y="1726123"/>
            <a:ext cx="2558473" cy="1710151"/>
          </a:xfrm>
          <a:prstGeom prst="rect">
            <a:avLst/>
          </a:prstGeom>
          <a:solidFill>
            <a:srgbClr val="FFDF1C">
              <a:alpha val="3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8EA54-2160-EB2C-EB49-1C815B84E7B4}"/>
              </a:ext>
            </a:extLst>
          </p:cNvPr>
          <p:cNvSpPr txBox="1"/>
          <p:nvPr/>
        </p:nvSpPr>
        <p:spPr>
          <a:xfrm>
            <a:off x="835604" y="4345712"/>
            <a:ext cx="170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VIS, NIR Imaging</a:t>
            </a:r>
          </a:p>
          <a:p>
            <a:r>
              <a:rPr lang="en-US" dirty="0"/>
              <a:t>NIR </a:t>
            </a:r>
            <a:r>
              <a:rPr lang="en-US" dirty="0" err="1"/>
              <a:t>Spectrography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2234D-DF9D-6EA3-31D3-CE4C712CB85E}"/>
              </a:ext>
            </a:extLst>
          </p:cNvPr>
          <p:cNvSpPr txBox="1"/>
          <p:nvPr/>
        </p:nvSpPr>
        <p:spPr>
          <a:xfrm>
            <a:off x="2919335" y="4279843"/>
            <a:ext cx="1589315" cy="67710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algn="ctr">
              <a:spcBef>
                <a:spcPts val="1600"/>
              </a:spcBef>
              <a:buClr>
                <a:schemeClr val="dk1"/>
              </a:buClr>
              <a:buSzPts val="1100"/>
            </a:lvl1pPr>
          </a:lstStyle>
          <a:p>
            <a:pPr>
              <a:spcBef>
                <a:spcPts val="0"/>
              </a:spcBef>
            </a:pPr>
            <a:r>
              <a:rPr lang="en-US" dirty="0"/>
              <a:t>EXT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Pan STARRS, DES, KIDS, RUBY,… </a:t>
            </a:r>
          </a:p>
        </p:txBody>
      </p:sp>
    </p:spTree>
    <p:extLst>
      <p:ext uri="{BB962C8B-B14F-4D97-AF65-F5344CB8AC3E}">
        <p14:creationId xmlns:p14="http://schemas.microsoft.com/office/powerpoint/2010/main" val="303695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  <p:bldP spid="14" grpId="0" animBg="1"/>
      <p:bldP spid="3" grpId="0"/>
      <p:bldP spid="7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1513</Words>
  <Application>Microsoft Macintosh PowerPoint</Application>
  <PresentationFormat>Bildschirmpräsentation (16:9)</PresentationFormat>
  <Paragraphs>316</Paragraphs>
  <Slides>27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0" baseType="lpstr">
      <vt:lpstr>Arial</vt:lpstr>
      <vt:lpstr>Calibri Light</vt:lpstr>
      <vt:lpstr>Simple Light</vt:lpstr>
      <vt:lpstr>PowerPoint-Präsentation</vt:lpstr>
      <vt:lpstr>ESA’s  Euclid Mission  und der Beitrag  vom I4DS</vt:lpstr>
      <vt:lpstr>PowerPoint-Präsentation</vt:lpstr>
      <vt:lpstr>Euclid auf dem Weg  zum Start und zum L2</vt:lpstr>
      <vt:lpstr>Transfer zum L2</vt:lpstr>
      <vt:lpstr>Euclid Survey</vt:lpstr>
      <vt:lpstr>Euclid Survey</vt:lpstr>
      <vt:lpstr>Wissenschaftliche Ziele</vt:lpstr>
      <vt:lpstr>Euclid: Mapping the Dark Universe</vt:lpstr>
      <vt:lpstr>Euclid Pipeline</vt:lpstr>
      <vt:lpstr>Euclid’s Science Ground Segment (SGS)</vt:lpstr>
      <vt:lpstr>Beitrag von I4DS/FHNW für Euclid</vt:lpstr>
      <vt:lpstr>Rolle von IAL in Euclid’s SGS</vt:lpstr>
      <vt:lpstr>Rolle von IAL (I4DS/FHNW) in Euclid’s SGS</vt:lpstr>
      <vt:lpstr>Etwas detailliertere Ansicht zum IAL</vt:lpstr>
      <vt:lpstr>Meta Scheduler</vt:lpstr>
      <vt:lpstr>Pipeline Framework</vt:lpstr>
      <vt:lpstr>Pipeline Runner</vt:lpstr>
      <vt:lpstr>PipelineRunner</vt:lpstr>
      <vt:lpstr>PipelineRunner</vt:lpstr>
      <vt:lpstr>Herausforderungen bei der Umsetzung von IAL</vt:lpstr>
      <vt:lpstr>Euclid Projekt Organisation und Plan</vt:lpstr>
      <vt:lpstr>Vielen Dank für die Aufmerksamkeit ! </vt:lpstr>
      <vt:lpstr>Backup</vt:lpstr>
      <vt:lpstr>Euclid Mission Instruments</vt:lpstr>
      <vt:lpstr>Euclid Mission Instruments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I4DS and the ESA Mission Euclid </dc:title>
  <cp:lastModifiedBy>Hanna Sathiapal</cp:lastModifiedBy>
  <cp:revision>54</cp:revision>
  <dcterms:modified xsi:type="dcterms:W3CDTF">2023-03-07T13:55:02Z</dcterms:modified>
</cp:coreProperties>
</file>